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5"/>
  </p:notesMasterIdLst>
  <p:sldIdLst>
    <p:sldId id="256" r:id="rId5"/>
    <p:sldId id="257" r:id="rId6"/>
    <p:sldId id="258" r:id="rId7"/>
    <p:sldId id="259" r:id="rId8"/>
    <p:sldId id="260" r:id="rId9"/>
    <p:sldId id="261" r:id="rId10"/>
    <p:sldId id="262" r:id="rId11"/>
    <p:sldId id="263" r:id="rId12"/>
    <p:sldId id="264" r:id="rId13"/>
    <p:sldId id="265" r:id="rId14"/>
  </p:sldIdLst>
  <p:sldSz cx="15125700" cy="10693400"/>
  <p:notesSz cx="151257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7D2FDF-266C-4654-355F-B36218219072}" v="24" dt="2024-03-13T15:09:08.28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572" y="9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567738" y="0"/>
            <a:ext cx="6554787" cy="536575"/>
          </a:xfrm>
          <a:prstGeom prst="rect">
            <a:avLst/>
          </a:prstGeom>
        </p:spPr>
        <p:txBody>
          <a:bodyPr vert="horz" lIns="91440" tIns="45720" rIns="91440" bIns="45720" rtlCol="0"/>
          <a:lstStyle>
            <a:lvl1pPr algn="r">
              <a:defRPr sz="1200"/>
            </a:lvl1pPr>
          </a:lstStyle>
          <a:p>
            <a:fld id="{938EA9F0-BA6F-4A6B-84FC-61E7CD8E7964}" type="datetimeFigureOut">
              <a:rPr lang="en-US" smtClean="0"/>
              <a:t>5/24/2024</a:t>
            </a:fld>
            <a:endParaRPr lang="en-US"/>
          </a:p>
        </p:txBody>
      </p:sp>
      <p:sp>
        <p:nvSpPr>
          <p:cNvPr id="4" name="Slide Image Placeholder 3"/>
          <p:cNvSpPr>
            <a:spLocks noGrp="1" noRot="1" noChangeAspect="1"/>
          </p:cNvSpPr>
          <p:nvPr>
            <p:ph type="sldImg" idx="2"/>
          </p:nvPr>
        </p:nvSpPr>
        <p:spPr>
          <a:xfrm>
            <a:off x="5010150" y="1336675"/>
            <a:ext cx="5105400"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a:defRPr sz="1200"/>
            </a:lvl1pPr>
          </a:lstStyle>
          <a:p>
            <a:fld id="{C1F04B19-0FEF-4AD6-ACF7-FA81940B52B5}" type="slidenum">
              <a:rPr lang="en-US" smtClean="0"/>
              <a:t>‹#›</a:t>
            </a:fld>
            <a:endParaRPr lang="en-US"/>
          </a:p>
        </p:txBody>
      </p:sp>
    </p:spTree>
    <p:extLst>
      <p:ext uri="{BB962C8B-B14F-4D97-AF65-F5344CB8AC3E}">
        <p14:creationId xmlns:p14="http://schemas.microsoft.com/office/powerpoint/2010/main" val="65050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F04B19-0FEF-4AD6-ACF7-FA81940B52B5}" type="slidenum">
              <a:rPr lang="en-US" smtClean="0"/>
              <a:t>9</a:t>
            </a:fld>
            <a:endParaRPr lang="en-US"/>
          </a:p>
        </p:txBody>
      </p:sp>
    </p:spTree>
    <p:extLst>
      <p:ext uri="{BB962C8B-B14F-4D97-AF65-F5344CB8AC3E}">
        <p14:creationId xmlns:p14="http://schemas.microsoft.com/office/powerpoint/2010/main" val="291267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03553" y="1801990"/>
            <a:ext cx="2700020" cy="48260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378142" y="2459482"/>
            <a:ext cx="6806565"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5/24/2024</a:t>
            </a:fld>
            <a:endParaRPr lang="en-US"/>
          </a:p>
        </p:txBody>
      </p:sp>
      <p:sp>
        <p:nvSpPr>
          <p:cNvPr id="6" name="Holder 6"/>
          <p:cNvSpPr>
            <a:spLocks noGrp="1"/>
          </p:cNvSpPr>
          <p:nvPr>
            <p:ph type="sldNum" sz="quarter" idx="7"/>
          </p:nvPr>
        </p:nvSpPr>
        <p:spPr>
          <a:xfrm>
            <a:off x="5445252" y="9944862"/>
            <a:ext cx="173945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
        <p:nvSpPr>
          <p:cNvPr id="8" name="TextBox 7">
            <a:extLst>
              <a:ext uri="{FF2B5EF4-FFF2-40B4-BE49-F238E27FC236}">
                <a16:creationId xmlns:a16="http://schemas.microsoft.com/office/drawing/2014/main" id="{9ED14C12-08EB-FA50-8ED3-AD59015B255A}"/>
              </a:ext>
            </a:extLst>
          </p:cNvPr>
          <p:cNvSpPr txBox="1"/>
          <p:nvPr userDrawn="1">
            <p:extLst>
              <p:ext uri="{1162E1C5-73C7-4A58-AE30-91384D911F3F}">
                <p184:classification xmlns:p184="http://schemas.microsoft.com/office/powerpoint/2018/4/main" val="ftr"/>
              </p:ext>
            </p:extLst>
          </p:nvPr>
        </p:nvSpPr>
        <p:spPr>
          <a:xfrm>
            <a:off x="7140575" y="10556240"/>
            <a:ext cx="876300" cy="137160"/>
          </a:xfrm>
          <a:prstGeom prst="rect">
            <a:avLst/>
          </a:prstGeom>
        </p:spPr>
        <p:txBody>
          <a:bodyPr horzOverflow="overflow" lIns="0" tIns="0" rIns="0" bIns="0">
            <a:spAutoFit/>
          </a:bodyPr>
          <a:lstStyle/>
          <a:p>
            <a:pPr algn="l"/>
            <a:r>
              <a:rPr lang="en-US" sz="900">
                <a:solidFill>
                  <a:srgbClr val="008000"/>
                </a:solidFill>
                <a:latin typeface="arial" panose="020B0604020202020204" pitchFamily="34" charset="0"/>
                <a:cs typeface="arial" panose="020B0604020202020204" pitchFamily="34" charset="0"/>
              </a:rPr>
              <a:t>C1 - Internal use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5" Type="http://schemas.openxmlformats.org/officeDocument/2006/relationships/image" Target="../media/image24.jp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jpg"/><Relationship Id="rId14" Type="http://schemas.openxmlformats.org/officeDocument/2006/relationships/image" Target="../media/image23.jpg"/></Relationships>
</file>

<file path=ppt/slides/_rels/slide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 Id="rId4" Type="http://schemas.openxmlformats.org/officeDocument/2006/relationships/image" Target="../media/image27.jpg"/></Relationships>
</file>

<file path=ppt/slides/_rels/slide5.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5.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g"/></Relationships>
</file>

<file path=ppt/slides/_rels/slide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 Id="rId4" Type="http://schemas.openxmlformats.org/officeDocument/2006/relationships/image" Target="../media/image37.jpg"/></Relationships>
</file>

<file path=ppt/slides/_rels/slide8.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38.jpg"/><Relationship Id="rId1" Type="http://schemas.openxmlformats.org/officeDocument/2006/relationships/slideLayout" Target="../slideLayouts/slideLayout5.xml"/><Relationship Id="rId6" Type="http://schemas.openxmlformats.org/officeDocument/2006/relationships/image" Target="../media/image42.jpg"/><Relationship Id="rId5" Type="http://schemas.openxmlformats.org/officeDocument/2006/relationships/image" Target="../media/image41.jpg"/><Relationship Id="rId10" Type="http://schemas.openxmlformats.org/officeDocument/2006/relationships/image" Target="../media/image46.jpg"/><Relationship Id="rId4" Type="http://schemas.openxmlformats.org/officeDocument/2006/relationships/image" Target="../media/image40.jpg"/><Relationship Id="rId9" Type="http://schemas.openxmlformats.org/officeDocument/2006/relationships/image" Target="../media/image45.jpg"/></Relationships>
</file>

<file path=ppt/slides/_rels/slide9.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jpg"/><Relationship Id="rId7" Type="http://schemas.openxmlformats.org/officeDocument/2006/relationships/image" Target="../media/image51.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7794002"/>
            <a:ext cx="7560309" cy="2898140"/>
            <a:chOff x="0" y="7794002"/>
            <a:chExt cx="7560309" cy="2898140"/>
          </a:xfrm>
        </p:grpSpPr>
        <p:sp>
          <p:nvSpPr>
            <p:cNvPr id="3" name="object 3"/>
            <p:cNvSpPr/>
            <p:nvPr/>
          </p:nvSpPr>
          <p:spPr>
            <a:xfrm>
              <a:off x="0" y="7794002"/>
              <a:ext cx="7560309" cy="2898140"/>
            </a:xfrm>
            <a:custGeom>
              <a:avLst/>
              <a:gdLst/>
              <a:ahLst/>
              <a:cxnLst/>
              <a:rect l="l" t="t" r="r" b="b"/>
              <a:pathLst>
                <a:path w="7560309" h="2898140">
                  <a:moveTo>
                    <a:pt x="7559992" y="0"/>
                  </a:moveTo>
                  <a:lnTo>
                    <a:pt x="0" y="0"/>
                  </a:lnTo>
                  <a:lnTo>
                    <a:pt x="0" y="2898000"/>
                  </a:lnTo>
                  <a:lnTo>
                    <a:pt x="7559992" y="2898000"/>
                  </a:lnTo>
                  <a:lnTo>
                    <a:pt x="7559992" y="0"/>
                  </a:lnTo>
                  <a:close/>
                </a:path>
              </a:pathLst>
            </a:custGeom>
            <a:solidFill>
              <a:srgbClr val="020203"/>
            </a:solidFill>
          </p:spPr>
          <p:txBody>
            <a:bodyPr wrap="square" lIns="0" tIns="0" rIns="0" bIns="0" rtlCol="0"/>
            <a:lstStyle/>
            <a:p>
              <a:endParaRPr>
                <a:latin typeface="Trebuchet MS" panose="020B0703020202090204" pitchFamily="34" charset="0"/>
              </a:endParaRPr>
            </a:p>
          </p:txBody>
        </p:sp>
        <p:pic>
          <p:nvPicPr>
            <p:cNvPr id="4" name="object 4"/>
            <p:cNvPicPr/>
            <p:nvPr/>
          </p:nvPicPr>
          <p:blipFill>
            <a:blip r:embed="rId2" cstate="print"/>
            <a:stretch>
              <a:fillRect/>
            </a:stretch>
          </p:blipFill>
          <p:spPr>
            <a:xfrm>
              <a:off x="1502384" y="7821561"/>
              <a:ext cx="4059618" cy="2870441"/>
            </a:xfrm>
            <a:prstGeom prst="rect">
              <a:avLst/>
            </a:prstGeom>
          </p:spPr>
        </p:pic>
      </p:grpSp>
      <p:sp>
        <p:nvSpPr>
          <p:cNvPr id="5" name="object 5"/>
          <p:cNvSpPr/>
          <p:nvPr/>
        </p:nvSpPr>
        <p:spPr>
          <a:xfrm>
            <a:off x="4060876" y="333857"/>
            <a:ext cx="1417320" cy="361315"/>
          </a:xfrm>
          <a:custGeom>
            <a:avLst/>
            <a:gdLst/>
            <a:ahLst/>
            <a:cxnLst/>
            <a:rect l="l" t="t" r="r" b="b"/>
            <a:pathLst>
              <a:path w="1417320" h="361315">
                <a:moveTo>
                  <a:pt x="607961" y="180911"/>
                </a:moveTo>
                <a:lnTo>
                  <a:pt x="602246" y="133172"/>
                </a:lnTo>
                <a:lnTo>
                  <a:pt x="585889" y="90068"/>
                </a:lnTo>
                <a:lnTo>
                  <a:pt x="560095" y="53378"/>
                </a:lnTo>
                <a:lnTo>
                  <a:pt x="559587" y="52959"/>
                </a:lnTo>
                <a:lnTo>
                  <a:pt x="559587" y="180911"/>
                </a:lnTo>
                <a:lnTo>
                  <a:pt x="554012" y="225793"/>
                </a:lnTo>
                <a:lnTo>
                  <a:pt x="538022" y="263906"/>
                </a:lnTo>
                <a:lnTo>
                  <a:pt x="512660" y="293420"/>
                </a:lnTo>
                <a:lnTo>
                  <a:pt x="478993" y="312470"/>
                </a:lnTo>
                <a:lnTo>
                  <a:pt x="438086" y="319239"/>
                </a:lnTo>
                <a:lnTo>
                  <a:pt x="397129" y="312470"/>
                </a:lnTo>
                <a:lnTo>
                  <a:pt x="363321" y="293420"/>
                </a:lnTo>
                <a:lnTo>
                  <a:pt x="337807" y="263906"/>
                </a:lnTo>
                <a:lnTo>
                  <a:pt x="321691" y="225793"/>
                </a:lnTo>
                <a:lnTo>
                  <a:pt x="316064" y="180911"/>
                </a:lnTo>
                <a:lnTo>
                  <a:pt x="321691" y="135978"/>
                </a:lnTo>
                <a:lnTo>
                  <a:pt x="337807" y="97739"/>
                </a:lnTo>
                <a:lnTo>
                  <a:pt x="363321" y="68072"/>
                </a:lnTo>
                <a:lnTo>
                  <a:pt x="397129" y="48882"/>
                </a:lnTo>
                <a:lnTo>
                  <a:pt x="438086" y="42075"/>
                </a:lnTo>
                <a:lnTo>
                  <a:pt x="478993" y="48882"/>
                </a:lnTo>
                <a:lnTo>
                  <a:pt x="512660" y="68072"/>
                </a:lnTo>
                <a:lnTo>
                  <a:pt x="538022" y="97739"/>
                </a:lnTo>
                <a:lnTo>
                  <a:pt x="554012" y="135978"/>
                </a:lnTo>
                <a:lnTo>
                  <a:pt x="559587" y="180911"/>
                </a:lnTo>
                <a:lnTo>
                  <a:pt x="559587" y="52959"/>
                </a:lnTo>
                <a:lnTo>
                  <a:pt x="546569" y="42075"/>
                </a:lnTo>
                <a:lnTo>
                  <a:pt x="526072" y="24930"/>
                </a:lnTo>
                <a:lnTo>
                  <a:pt x="485000" y="6527"/>
                </a:lnTo>
                <a:lnTo>
                  <a:pt x="438086" y="0"/>
                </a:lnTo>
                <a:lnTo>
                  <a:pt x="391172" y="6527"/>
                </a:lnTo>
                <a:lnTo>
                  <a:pt x="350100" y="24930"/>
                </a:lnTo>
                <a:lnTo>
                  <a:pt x="316064" y="53378"/>
                </a:lnTo>
                <a:lnTo>
                  <a:pt x="290283" y="90068"/>
                </a:lnTo>
                <a:lnTo>
                  <a:pt x="274281" y="132232"/>
                </a:lnTo>
                <a:lnTo>
                  <a:pt x="278218" y="111493"/>
                </a:lnTo>
                <a:lnTo>
                  <a:pt x="270649" y="71602"/>
                </a:lnTo>
                <a:lnTo>
                  <a:pt x="253695" y="45224"/>
                </a:lnTo>
                <a:lnTo>
                  <a:pt x="248831" y="37668"/>
                </a:lnTo>
                <a:lnTo>
                  <a:pt x="229311" y="24422"/>
                </a:lnTo>
                <a:lnTo>
                  <a:pt x="229311" y="111493"/>
                </a:lnTo>
                <a:lnTo>
                  <a:pt x="224663" y="138341"/>
                </a:lnTo>
                <a:lnTo>
                  <a:pt x="211429" y="159473"/>
                </a:lnTo>
                <a:lnTo>
                  <a:pt x="190703" y="173316"/>
                </a:lnTo>
                <a:lnTo>
                  <a:pt x="163563" y="178282"/>
                </a:lnTo>
                <a:lnTo>
                  <a:pt x="48387" y="178282"/>
                </a:lnTo>
                <a:lnTo>
                  <a:pt x="48387" y="45224"/>
                </a:lnTo>
                <a:lnTo>
                  <a:pt x="163563" y="45224"/>
                </a:lnTo>
                <a:lnTo>
                  <a:pt x="188925" y="50101"/>
                </a:lnTo>
                <a:lnTo>
                  <a:pt x="209854" y="63766"/>
                </a:lnTo>
                <a:lnTo>
                  <a:pt x="224066" y="84721"/>
                </a:lnTo>
                <a:lnTo>
                  <a:pt x="229311" y="111493"/>
                </a:lnTo>
                <a:lnTo>
                  <a:pt x="229311" y="24422"/>
                </a:lnTo>
                <a:lnTo>
                  <a:pt x="214096" y="14097"/>
                </a:lnTo>
                <a:lnTo>
                  <a:pt x="167767" y="5257"/>
                </a:lnTo>
                <a:lnTo>
                  <a:pt x="0" y="5257"/>
                </a:lnTo>
                <a:lnTo>
                  <a:pt x="0" y="355523"/>
                </a:lnTo>
                <a:lnTo>
                  <a:pt x="48387" y="355523"/>
                </a:lnTo>
                <a:lnTo>
                  <a:pt x="48387" y="217728"/>
                </a:lnTo>
                <a:lnTo>
                  <a:pt x="167767" y="217728"/>
                </a:lnTo>
                <a:lnTo>
                  <a:pt x="214096" y="208889"/>
                </a:lnTo>
                <a:lnTo>
                  <a:pt x="248831" y="185318"/>
                </a:lnTo>
                <a:lnTo>
                  <a:pt x="270649" y="151384"/>
                </a:lnTo>
                <a:lnTo>
                  <a:pt x="273608" y="135737"/>
                </a:lnTo>
                <a:lnTo>
                  <a:pt x="268211" y="180911"/>
                </a:lnTo>
                <a:lnTo>
                  <a:pt x="273926" y="228600"/>
                </a:lnTo>
                <a:lnTo>
                  <a:pt x="290283" y="271627"/>
                </a:lnTo>
                <a:lnTo>
                  <a:pt x="316064" y="308190"/>
                </a:lnTo>
                <a:lnTo>
                  <a:pt x="350100" y="336511"/>
                </a:lnTo>
                <a:lnTo>
                  <a:pt x="391172" y="354812"/>
                </a:lnTo>
                <a:lnTo>
                  <a:pt x="438086" y="361315"/>
                </a:lnTo>
                <a:lnTo>
                  <a:pt x="485000" y="354812"/>
                </a:lnTo>
                <a:lnTo>
                  <a:pt x="526072" y="336511"/>
                </a:lnTo>
                <a:lnTo>
                  <a:pt x="560095" y="308190"/>
                </a:lnTo>
                <a:lnTo>
                  <a:pt x="585889" y="271627"/>
                </a:lnTo>
                <a:lnTo>
                  <a:pt x="602246" y="228600"/>
                </a:lnTo>
                <a:lnTo>
                  <a:pt x="607961" y="180911"/>
                </a:lnTo>
                <a:close/>
              </a:path>
              <a:path w="1417320" h="361315">
                <a:moveTo>
                  <a:pt x="881418" y="266115"/>
                </a:moveTo>
                <a:lnTo>
                  <a:pt x="859066" y="208394"/>
                </a:lnTo>
                <a:lnTo>
                  <a:pt x="824623" y="185496"/>
                </a:lnTo>
                <a:lnTo>
                  <a:pt x="768870" y="160934"/>
                </a:lnTo>
                <a:lnTo>
                  <a:pt x="717296" y="139827"/>
                </a:lnTo>
                <a:lnTo>
                  <a:pt x="684860" y="122669"/>
                </a:lnTo>
                <a:lnTo>
                  <a:pt x="667994" y="105308"/>
                </a:lnTo>
                <a:lnTo>
                  <a:pt x="663155" y="83616"/>
                </a:lnTo>
                <a:lnTo>
                  <a:pt x="667905" y="63512"/>
                </a:lnTo>
                <a:lnTo>
                  <a:pt x="683018" y="50546"/>
                </a:lnTo>
                <a:lnTo>
                  <a:pt x="709752" y="43611"/>
                </a:lnTo>
                <a:lnTo>
                  <a:pt x="749401" y="41554"/>
                </a:lnTo>
                <a:lnTo>
                  <a:pt x="777430" y="42595"/>
                </a:lnTo>
                <a:lnTo>
                  <a:pt x="806348" y="45554"/>
                </a:lnTo>
                <a:lnTo>
                  <a:pt x="835050" y="50203"/>
                </a:lnTo>
                <a:lnTo>
                  <a:pt x="862482" y="56273"/>
                </a:lnTo>
                <a:lnTo>
                  <a:pt x="871423" y="17881"/>
                </a:lnTo>
                <a:lnTo>
                  <a:pt x="842873" y="10426"/>
                </a:lnTo>
                <a:lnTo>
                  <a:pt x="810679" y="4787"/>
                </a:lnTo>
                <a:lnTo>
                  <a:pt x="778090" y="1231"/>
                </a:lnTo>
                <a:lnTo>
                  <a:pt x="748360" y="0"/>
                </a:lnTo>
                <a:lnTo>
                  <a:pt x="691184" y="5003"/>
                </a:lnTo>
                <a:lnTo>
                  <a:pt x="649478" y="20307"/>
                </a:lnTo>
                <a:lnTo>
                  <a:pt x="623951" y="46367"/>
                </a:lnTo>
                <a:lnTo>
                  <a:pt x="615289" y="83616"/>
                </a:lnTo>
                <a:lnTo>
                  <a:pt x="621334" y="119164"/>
                </a:lnTo>
                <a:lnTo>
                  <a:pt x="641527" y="147116"/>
                </a:lnTo>
                <a:lnTo>
                  <a:pt x="678980" y="171335"/>
                </a:lnTo>
                <a:lnTo>
                  <a:pt x="736790" y="195643"/>
                </a:lnTo>
                <a:lnTo>
                  <a:pt x="785634" y="215315"/>
                </a:lnTo>
                <a:lnTo>
                  <a:pt x="815149" y="231990"/>
                </a:lnTo>
                <a:lnTo>
                  <a:pt x="829678" y="248373"/>
                </a:lnTo>
                <a:lnTo>
                  <a:pt x="833551" y="267169"/>
                </a:lnTo>
                <a:lnTo>
                  <a:pt x="827570" y="288556"/>
                </a:lnTo>
                <a:lnTo>
                  <a:pt x="810158" y="305358"/>
                </a:lnTo>
                <a:lnTo>
                  <a:pt x="782078" y="316344"/>
                </a:lnTo>
                <a:lnTo>
                  <a:pt x="744143" y="320281"/>
                </a:lnTo>
                <a:lnTo>
                  <a:pt x="712673" y="318490"/>
                </a:lnTo>
                <a:lnTo>
                  <a:pt x="679729" y="313448"/>
                </a:lnTo>
                <a:lnTo>
                  <a:pt x="646379" y="305650"/>
                </a:lnTo>
                <a:lnTo>
                  <a:pt x="613714" y="295579"/>
                </a:lnTo>
                <a:lnTo>
                  <a:pt x="603199" y="332905"/>
                </a:lnTo>
                <a:lnTo>
                  <a:pt x="638632" y="345325"/>
                </a:lnTo>
                <a:lnTo>
                  <a:pt x="674408" y="354203"/>
                </a:lnTo>
                <a:lnTo>
                  <a:pt x="710069" y="359537"/>
                </a:lnTo>
                <a:lnTo>
                  <a:pt x="745197" y="361315"/>
                </a:lnTo>
                <a:lnTo>
                  <a:pt x="801547" y="354279"/>
                </a:lnTo>
                <a:lnTo>
                  <a:pt x="844473" y="334619"/>
                </a:lnTo>
                <a:lnTo>
                  <a:pt x="871829" y="304507"/>
                </a:lnTo>
                <a:lnTo>
                  <a:pt x="881418" y="266115"/>
                </a:lnTo>
                <a:close/>
              </a:path>
              <a:path w="1417320" h="361315">
                <a:moveTo>
                  <a:pt x="1182763" y="355523"/>
                </a:moveTo>
                <a:lnTo>
                  <a:pt x="1146987" y="266636"/>
                </a:lnTo>
                <a:lnTo>
                  <a:pt x="1131963" y="229298"/>
                </a:lnTo>
                <a:lnTo>
                  <a:pt x="1086523" y="116370"/>
                </a:lnTo>
                <a:lnTo>
                  <a:pt x="1086523" y="229298"/>
                </a:lnTo>
                <a:lnTo>
                  <a:pt x="956614" y="229298"/>
                </a:lnTo>
                <a:lnTo>
                  <a:pt x="1021829" y="57848"/>
                </a:lnTo>
                <a:lnTo>
                  <a:pt x="1086523" y="229298"/>
                </a:lnTo>
                <a:lnTo>
                  <a:pt x="1086523" y="116370"/>
                </a:lnTo>
                <a:lnTo>
                  <a:pt x="1062977" y="57848"/>
                </a:lnTo>
                <a:lnTo>
                  <a:pt x="1041819" y="5257"/>
                </a:lnTo>
                <a:lnTo>
                  <a:pt x="1001318" y="5257"/>
                </a:lnTo>
                <a:lnTo>
                  <a:pt x="860374" y="355523"/>
                </a:lnTo>
                <a:lnTo>
                  <a:pt x="908227" y="355523"/>
                </a:lnTo>
                <a:lnTo>
                  <a:pt x="943470" y="266636"/>
                </a:lnTo>
                <a:lnTo>
                  <a:pt x="1100188" y="266636"/>
                </a:lnTo>
                <a:lnTo>
                  <a:pt x="1134910" y="355523"/>
                </a:lnTo>
                <a:lnTo>
                  <a:pt x="1182763" y="355523"/>
                </a:lnTo>
                <a:close/>
              </a:path>
              <a:path w="1417320" h="361315">
                <a:moveTo>
                  <a:pt x="1417307" y="5245"/>
                </a:moveTo>
                <a:lnTo>
                  <a:pt x="1367332" y="5245"/>
                </a:lnTo>
                <a:lnTo>
                  <a:pt x="1259522" y="171437"/>
                </a:lnTo>
                <a:lnTo>
                  <a:pt x="1151191" y="5245"/>
                </a:lnTo>
                <a:lnTo>
                  <a:pt x="1101217" y="5245"/>
                </a:lnTo>
                <a:lnTo>
                  <a:pt x="1235329" y="214566"/>
                </a:lnTo>
                <a:lnTo>
                  <a:pt x="1235329" y="355511"/>
                </a:lnTo>
                <a:lnTo>
                  <a:pt x="1283716" y="355511"/>
                </a:lnTo>
                <a:lnTo>
                  <a:pt x="1283716" y="214566"/>
                </a:lnTo>
                <a:lnTo>
                  <a:pt x="1417307" y="5245"/>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6" name="object 6"/>
          <p:cNvSpPr/>
          <p:nvPr/>
        </p:nvSpPr>
        <p:spPr>
          <a:xfrm>
            <a:off x="1817992" y="338861"/>
            <a:ext cx="539115" cy="350520"/>
          </a:xfrm>
          <a:custGeom>
            <a:avLst/>
            <a:gdLst/>
            <a:ahLst/>
            <a:cxnLst/>
            <a:rect l="l" t="t" r="r" b="b"/>
            <a:pathLst>
              <a:path w="539114" h="350520">
                <a:moveTo>
                  <a:pt x="538530" y="350520"/>
                </a:moveTo>
                <a:lnTo>
                  <a:pt x="502767" y="261632"/>
                </a:lnTo>
                <a:lnTo>
                  <a:pt x="487743" y="224294"/>
                </a:lnTo>
                <a:lnTo>
                  <a:pt x="442290" y="111340"/>
                </a:lnTo>
                <a:lnTo>
                  <a:pt x="442290" y="224294"/>
                </a:lnTo>
                <a:lnTo>
                  <a:pt x="312381" y="224294"/>
                </a:lnTo>
                <a:lnTo>
                  <a:pt x="377596" y="52844"/>
                </a:lnTo>
                <a:lnTo>
                  <a:pt x="442290" y="224294"/>
                </a:lnTo>
                <a:lnTo>
                  <a:pt x="442290" y="111340"/>
                </a:lnTo>
                <a:lnTo>
                  <a:pt x="418757" y="52844"/>
                </a:lnTo>
                <a:lnTo>
                  <a:pt x="397586" y="254"/>
                </a:lnTo>
                <a:lnTo>
                  <a:pt x="357085" y="254"/>
                </a:lnTo>
                <a:lnTo>
                  <a:pt x="227203" y="323037"/>
                </a:lnTo>
                <a:lnTo>
                  <a:pt x="227203" y="308610"/>
                </a:lnTo>
                <a:lnTo>
                  <a:pt x="48387" y="308610"/>
                </a:lnTo>
                <a:lnTo>
                  <a:pt x="48387" y="0"/>
                </a:lnTo>
                <a:lnTo>
                  <a:pt x="0" y="0"/>
                </a:lnTo>
                <a:lnTo>
                  <a:pt x="0" y="308610"/>
                </a:lnTo>
                <a:lnTo>
                  <a:pt x="0" y="350520"/>
                </a:lnTo>
                <a:lnTo>
                  <a:pt x="216141" y="350520"/>
                </a:lnTo>
                <a:lnTo>
                  <a:pt x="227203" y="350520"/>
                </a:lnTo>
                <a:lnTo>
                  <a:pt x="263994" y="350520"/>
                </a:lnTo>
                <a:lnTo>
                  <a:pt x="299237" y="261632"/>
                </a:lnTo>
                <a:lnTo>
                  <a:pt x="455955" y="261632"/>
                </a:lnTo>
                <a:lnTo>
                  <a:pt x="490677" y="350520"/>
                </a:lnTo>
                <a:lnTo>
                  <a:pt x="538530" y="350520"/>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7" name="object 7"/>
          <p:cNvSpPr/>
          <p:nvPr/>
        </p:nvSpPr>
        <p:spPr>
          <a:xfrm>
            <a:off x="2435402" y="333857"/>
            <a:ext cx="1121410" cy="361315"/>
          </a:xfrm>
          <a:custGeom>
            <a:avLst/>
            <a:gdLst/>
            <a:ahLst/>
            <a:cxnLst/>
            <a:rect l="l" t="t" r="r" b="b"/>
            <a:pathLst>
              <a:path w="1121410" h="361315">
                <a:moveTo>
                  <a:pt x="315544" y="355523"/>
                </a:moveTo>
                <a:lnTo>
                  <a:pt x="210807" y="212991"/>
                </a:lnTo>
                <a:lnTo>
                  <a:pt x="206159" y="206679"/>
                </a:lnTo>
                <a:lnTo>
                  <a:pt x="237324" y="191858"/>
                </a:lnTo>
                <a:lnTo>
                  <a:pt x="255397" y="174078"/>
                </a:lnTo>
                <a:lnTo>
                  <a:pt x="260261" y="169278"/>
                </a:lnTo>
                <a:lnTo>
                  <a:pt x="274421" y="141097"/>
                </a:lnTo>
                <a:lnTo>
                  <a:pt x="279260" y="109397"/>
                </a:lnTo>
                <a:lnTo>
                  <a:pt x="271640" y="70053"/>
                </a:lnTo>
                <a:lnTo>
                  <a:pt x="255333" y="45224"/>
                </a:lnTo>
                <a:lnTo>
                  <a:pt x="249809" y="36817"/>
                </a:lnTo>
                <a:lnTo>
                  <a:pt x="230352" y="23850"/>
                </a:lnTo>
                <a:lnTo>
                  <a:pt x="230352" y="109397"/>
                </a:lnTo>
                <a:lnTo>
                  <a:pt x="225628" y="135915"/>
                </a:lnTo>
                <a:lnTo>
                  <a:pt x="212217" y="156324"/>
                </a:lnTo>
                <a:lnTo>
                  <a:pt x="191300" y="169443"/>
                </a:lnTo>
                <a:lnTo>
                  <a:pt x="164084" y="174078"/>
                </a:lnTo>
                <a:lnTo>
                  <a:pt x="48374" y="174078"/>
                </a:lnTo>
                <a:lnTo>
                  <a:pt x="48374" y="45224"/>
                </a:lnTo>
                <a:lnTo>
                  <a:pt x="164084" y="45224"/>
                </a:lnTo>
                <a:lnTo>
                  <a:pt x="189534" y="49784"/>
                </a:lnTo>
                <a:lnTo>
                  <a:pt x="210629" y="62712"/>
                </a:lnTo>
                <a:lnTo>
                  <a:pt x="225031" y="82943"/>
                </a:lnTo>
                <a:lnTo>
                  <a:pt x="230352" y="109397"/>
                </a:lnTo>
                <a:lnTo>
                  <a:pt x="230352" y="23850"/>
                </a:lnTo>
                <a:lnTo>
                  <a:pt x="215366" y="13843"/>
                </a:lnTo>
                <a:lnTo>
                  <a:pt x="169862" y="5257"/>
                </a:lnTo>
                <a:lnTo>
                  <a:pt x="0" y="5257"/>
                </a:lnTo>
                <a:lnTo>
                  <a:pt x="0" y="355523"/>
                </a:lnTo>
                <a:lnTo>
                  <a:pt x="48374" y="355523"/>
                </a:lnTo>
                <a:lnTo>
                  <a:pt x="48374" y="212991"/>
                </a:lnTo>
                <a:lnTo>
                  <a:pt x="153568" y="212991"/>
                </a:lnTo>
                <a:lnTo>
                  <a:pt x="258229" y="355523"/>
                </a:lnTo>
                <a:lnTo>
                  <a:pt x="315544" y="355523"/>
                </a:lnTo>
                <a:close/>
              </a:path>
              <a:path w="1121410" h="361315">
                <a:moveTo>
                  <a:pt x="911923" y="13144"/>
                </a:moveTo>
                <a:lnTo>
                  <a:pt x="890244" y="7099"/>
                </a:lnTo>
                <a:lnTo>
                  <a:pt x="868273" y="3022"/>
                </a:lnTo>
                <a:lnTo>
                  <a:pt x="845502" y="723"/>
                </a:lnTo>
                <a:lnTo>
                  <a:pt x="821461" y="0"/>
                </a:lnTo>
                <a:lnTo>
                  <a:pt x="767816" y="6388"/>
                </a:lnTo>
                <a:lnTo>
                  <a:pt x="720890" y="24447"/>
                </a:lnTo>
                <a:lnTo>
                  <a:pt x="682015" y="52527"/>
                </a:lnTo>
                <a:lnTo>
                  <a:pt x="652576" y="88976"/>
                </a:lnTo>
                <a:lnTo>
                  <a:pt x="633907" y="132143"/>
                </a:lnTo>
                <a:lnTo>
                  <a:pt x="628484" y="172275"/>
                </a:lnTo>
                <a:lnTo>
                  <a:pt x="623798" y="133172"/>
                </a:lnTo>
                <a:lnTo>
                  <a:pt x="607453" y="90068"/>
                </a:lnTo>
                <a:lnTo>
                  <a:pt x="581660" y="53378"/>
                </a:lnTo>
                <a:lnTo>
                  <a:pt x="581139" y="52946"/>
                </a:lnTo>
                <a:lnTo>
                  <a:pt x="581139" y="180911"/>
                </a:lnTo>
                <a:lnTo>
                  <a:pt x="575564" y="225793"/>
                </a:lnTo>
                <a:lnTo>
                  <a:pt x="559574" y="263906"/>
                </a:lnTo>
                <a:lnTo>
                  <a:pt x="534212" y="293420"/>
                </a:lnTo>
                <a:lnTo>
                  <a:pt x="500557" y="312470"/>
                </a:lnTo>
                <a:lnTo>
                  <a:pt x="459651" y="319239"/>
                </a:lnTo>
                <a:lnTo>
                  <a:pt x="418680" y="312470"/>
                </a:lnTo>
                <a:lnTo>
                  <a:pt x="384886" y="293420"/>
                </a:lnTo>
                <a:lnTo>
                  <a:pt x="359371" y="263906"/>
                </a:lnTo>
                <a:lnTo>
                  <a:pt x="343255" y="225793"/>
                </a:lnTo>
                <a:lnTo>
                  <a:pt x="337642" y="180911"/>
                </a:lnTo>
                <a:lnTo>
                  <a:pt x="343255" y="135978"/>
                </a:lnTo>
                <a:lnTo>
                  <a:pt x="359371" y="97739"/>
                </a:lnTo>
                <a:lnTo>
                  <a:pt x="384886" y="68072"/>
                </a:lnTo>
                <a:lnTo>
                  <a:pt x="418680" y="48882"/>
                </a:lnTo>
                <a:lnTo>
                  <a:pt x="459651" y="42075"/>
                </a:lnTo>
                <a:lnTo>
                  <a:pt x="500557" y="48882"/>
                </a:lnTo>
                <a:lnTo>
                  <a:pt x="534212" y="68072"/>
                </a:lnTo>
                <a:lnTo>
                  <a:pt x="559574" y="97739"/>
                </a:lnTo>
                <a:lnTo>
                  <a:pt x="575564" y="135978"/>
                </a:lnTo>
                <a:lnTo>
                  <a:pt x="581139" y="180911"/>
                </a:lnTo>
                <a:lnTo>
                  <a:pt x="581139" y="52946"/>
                </a:lnTo>
                <a:lnTo>
                  <a:pt x="568134" y="42075"/>
                </a:lnTo>
                <a:lnTo>
                  <a:pt x="547624" y="24930"/>
                </a:lnTo>
                <a:lnTo>
                  <a:pt x="506564" y="6527"/>
                </a:lnTo>
                <a:lnTo>
                  <a:pt x="459651" y="0"/>
                </a:lnTo>
                <a:lnTo>
                  <a:pt x="412737" y="6527"/>
                </a:lnTo>
                <a:lnTo>
                  <a:pt x="371665" y="24930"/>
                </a:lnTo>
                <a:lnTo>
                  <a:pt x="337629" y="53378"/>
                </a:lnTo>
                <a:lnTo>
                  <a:pt x="311835" y="90068"/>
                </a:lnTo>
                <a:lnTo>
                  <a:pt x="295490" y="133172"/>
                </a:lnTo>
                <a:lnTo>
                  <a:pt x="289775" y="180911"/>
                </a:lnTo>
                <a:lnTo>
                  <a:pt x="295490" y="228600"/>
                </a:lnTo>
                <a:lnTo>
                  <a:pt x="311835" y="271627"/>
                </a:lnTo>
                <a:lnTo>
                  <a:pt x="337629" y="308190"/>
                </a:lnTo>
                <a:lnTo>
                  <a:pt x="371665" y="336511"/>
                </a:lnTo>
                <a:lnTo>
                  <a:pt x="412737" y="354812"/>
                </a:lnTo>
                <a:lnTo>
                  <a:pt x="459651" y="361315"/>
                </a:lnTo>
                <a:lnTo>
                  <a:pt x="506564" y="354812"/>
                </a:lnTo>
                <a:lnTo>
                  <a:pt x="547624" y="336511"/>
                </a:lnTo>
                <a:lnTo>
                  <a:pt x="581660" y="308190"/>
                </a:lnTo>
                <a:lnTo>
                  <a:pt x="607453" y="271627"/>
                </a:lnTo>
                <a:lnTo>
                  <a:pt x="623798" y="228600"/>
                </a:lnTo>
                <a:lnTo>
                  <a:pt x="628548" y="189001"/>
                </a:lnTo>
                <a:lnTo>
                  <a:pt x="633907" y="228663"/>
                </a:lnTo>
                <a:lnTo>
                  <a:pt x="652576" y="271932"/>
                </a:lnTo>
                <a:lnTo>
                  <a:pt x="682015" y="308508"/>
                </a:lnTo>
                <a:lnTo>
                  <a:pt x="720890" y="336727"/>
                </a:lnTo>
                <a:lnTo>
                  <a:pt x="767816" y="354888"/>
                </a:lnTo>
                <a:lnTo>
                  <a:pt x="821461" y="361315"/>
                </a:lnTo>
                <a:lnTo>
                  <a:pt x="844677" y="360349"/>
                </a:lnTo>
                <a:lnTo>
                  <a:pt x="867613" y="357619"/>
                </a:lnTo>
                <a:lnTo>
                  <a:pt x="889939" y="353314"/>
                </a:lnTo>
                <a:lnTo>
                  <a:pt x="911390" y="347637"/>
                </a:lnTo>
                <a:lnTo>
                  <a:pt x="901928" y="308724"/>
                </a:lnTo>
                <a:lnTo>
                  <a:pt x="880897" y="313245"/>
                </a:lnTo>
                <a:lnTo>
                  <a:pt x="861098" y="316534"/>
                </a:lnTo>
                <a:lnTo>
                  <a:pt x="842378" y="318554"/>
                </a:lnTo>
                <a:lnTo>
                  <a:pt x="824611" y="319239"/>
                </a:lnTo>
                <a:lnTo>
                  <a:pt x="774192" y="312674"/>
                </a:lnTo>
                <a:lnTo>
                  <a:pt x="732917" y="293992"/>
                </a:lnTo>
                <a:lnTo>
                  <a:pt x="701967" y="264706"/>
                </a:lnTo>
                <a:lnTo>
                  <a:pt x="682523" y="226339"/>
                </a:lnTo>
                <a:lnTo>
                  <a:pt x="675779" y="180390"/>
                </a:lnTo>
                <a:lnTo>
                  <a:pt x="682523" y="134493"/>
                </a:lnTo>
                <a:lnTo>
                  <a:pt x="701967" y="96253"/>
                </a:lnTo>
                <a:lnTo>
                  <a:pt x="732917" y="67132"/>
                </a:lnTo>
                <a:lnTo>
                  <a:pt x="774192" y="48577"/>
                </a:lnTo>
                <a:lnTo>
                  <a:pt x="824611" y="42075"/>
                </a:lnTo>
                <a:lnTo>
                  <a:pt x="844156" y="42748"/>
                </a:lnTo>
                <a:lnTo>
                  <a:pt x="864260" y="44704"/>
                </a:lnTo>
                <a:lnTo>
                  <a:pt x="883856" y="47840"/>
                </a:lnTo>
                <a:lnTo>
                  <a:pt x="901928" y="52070"/>
                </a:lnTo>
                <a:lnTo>
                  <a:pt x="911923" y="13144"/>
                </a:lnTo>
                <a:close/>
              </a:path>
              <a:path w="1121410" h="361315">
                <a:moveTo>
                  <a:pt x="1121397" y="154863"/>
                </a:moveTo>
                <a:lnTo>
                  <a:pt x="990269" y="154863"/>
                </a:lnTo>
                <a:lnTo>
                  <a:pt x="990269" y="5003"/>
                </a:lnTo>
                <a:lnTo>
                  <a:pt x="941882" y="5003"/>
                </a:lnTo>
                <a:lnTo>
                  <a:pt x="941882" y="154863"/>
                </a:lnTo>
                <a:lnTo>
                  <a:pt x="941882" y="196773"/>
                </a:lnTo>
                <a:lnTo>
                  <a:pt x="941882" y="355523"/>
                </a:lnTo>
                <a:lnTo>
                  <a:pt x="990269" y="355523"/>
                </a:lnTo>
                <a:lnTo>
                  <a:pt x="990269" y="196773"/>
                </a:lnTo>
                <a:lnTo>
                  <a:pt x="1121397" y="196773"/>
                </a:lnTo>
                <a:lnTo>
                  <a:pt x="1121397" y="154863"/>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nvGrpSpPr>
          <p:cNvPr id="8" name="object 8"/>
          <p:cNvGrpSpPr/>
          <p:nvPr/>
        </p:nvGrpSpPr>
        <p:grpSpPr>
          <a:xfrm>
            <a:off x="2431378" y="749117"/>
            <a:ext cx="2760345" cy="177800"/>
            <a:chOff x="2431378" y="749117"/>
            <a:chExt cx="2760345" cy="177800"/>
          </a:xfrm>
        </p:grpSpPr>
        <p:sp>
          <p:nvSpPr>
            <p:cNvPr id="9" name="object 9"/>
            <p:cNvSpPr/>
            <p:nvPr/>
          </p:nvSpPr>
          <p:spPr>
            <a:xfrm>
              <a:off x="2431376" y="749134"/>
              <a:ext cx="927735" cy="141605"/>
            </a:xfrm>
            <a:custGeom>
              <a:avLst/>
              <a:gdLst/>
              <a:ahLst/>
              <a:cxnLst/>
              <a:rect l="l" t="t" r="r" b="b"/>
              <a:pathLst>
                <a:path w="927735" h="141605">
                  <a:moveTo>
                    <a:pt x="205930" y="139065"/>
                  </a:moveTo>
                  <a:lnTo>
                    <a:pt x="190004" y="100799"/>
                  </a:lnTo>
                  <a:lnTo>
                    <a:pt x="185813" y="90716"/>
                  </a:lnTo>
                  <a:lnTo>
                    <a:pt x="174040" y="62420"/>
                  </a:lnTo>
                  <a:lnTo>
                    <a:pt x="174040" y="90716"/>
                  </a:lnTo>
                  <a:lnTo>
                    <a:pt x="115011" y="90716"/>
                  </a:lnTo>
                  <a:lnTo>
                    <a:pt x="144424" y="17068"/>
                  </a:lnTo>
                  <a:lnTo>
                    <a:pt x="174040" y="90716"/>
                  </a:lnTo>
                  <a:lnTo>
                    <a:pt x="174040" y="62420"/>
                  </a:lnTo>
                  <a:lnTo>
                    <a:pt x="155181" y="17068"/>
                  </a:lnTo>
                  <a:lnTo>
                    <a:pt x="148945" y="2057"/>
                  </a:lnTo>
                  <a:lnTo>
                    <a:pt x="139903" y="2057"/>
                  </a:lnTo>
                  <a:lnTo>
                    <a:pt x="84340" y="136131"/>
                  </a:lnTo>
                  <a:lnTo>
                    <a:pt x="84340" y="128892"/>
                  </a:lnTo>
                  <a:lnTo>
                    <a:pt x="12344" y="128892"/>
                  </a:lnTo>
                  <a:lnTo>
                    <a:pt x="12344" y="1892"/>
                  </a:lnTo>
                  <a:lnTo>
                    <a:pt x="0" y="1892"/>
                  </a:lnTo>
                  <a:lnTo>
                    <a:pt x="0" y="128892"/>
                  </a:lnTo>
                  <a:lnTo>
                    <a:pt x="0" y="139052"/>
                  </a:lnTo>
                  <a:lnTo>
                    <a:pt x="83121" y="139052"/>
                  </a:lnTo>
                  <a:lnTo>
                    <a:pt x="95669" y="139065"/>
                  </a:lnTo>
                  <a:lnTo>
                    <a:pt x="110896" y="100799"/>
                  </a:lnTo>
                  <a:lnTo>
                    <a:pt x="178155" y="100799"/>
                  </a:lnTo>
                  <a:lnTo>
                    <a:pt x="193382" y="139065"/>
                  </a:lnTo>
                  <a:lnTo>
                    <a:pt x="205930" y="139065"/>
                  </a:lnTo>
                  <a:close/>
                </a:path>
                <a:path w="927735" h="141605">
                  <a:moveTo>
                    <a:pt x="314147" y="100990"/>
                  </a:moveTo>
                  <a:lnTo>
                    <a:pt x="312585" y="89789"/>
                  </a:lnTo>
                  <a:lnTo>
                    <a:pt x="307848" y="80162"/>
                  </a:lnTo>
                  <a:lnTo>
                    <a:pt x="301802" y="74371"/>
                  </a:lnTo>
                  <a:lnTo>
                    <a:pt x="301802" y="100990"/>
                  </a:lnTo>
                  <a:lnTo>
                    <a:pt x="299618" y="112649"/>
                  </a:lnTo>
                  <a:lnTo>
                    <a:pt x="293497" y="121234"/>
                  </a:lnTo>
                  <a:lnTo>
                    <a:pt x="284010" y="126542"/>
                  </a:lnTo>
                  <a:lnTo>
                    <a:pt x="271767" y="128358"/>
                  </a:lnTo>
                  <a:lnTo>
                    <a:pt x="223012" y="128358"/>
                  </a:lnTo>
                  <a:lnTo>
                    <a:pt x="223012" y="73431"/>
                  </a:lnTo>
                  <a:lnTo>
                    <a:pt x="271360" y="73431"/>
                  </a:lnTo>
                  <a:lnTo>
                    <a:pt x="284797" y="75514"/>
                  </a:lnTo>
                  <a:lnTo>
                    <a:pt x="294297" y="81267"/>
                  </a:lnTo>
                  <a:lnTo>
                    <a:pt x="299935" y="90004"/>
                  </a:lnTo>
                  <a:lnTo>
                    <a:pt x="301802" y="100990"/>
                  </a:lnTo>
                  <a:lnTo>
                    <a:pt x="301802" y="74371"/>
                  </a:lnTo>
                  <a:lnTo>
                    <a:pt x="300824" y="73431"/>
                  </a:lnTo>
                  <a:lnTo>
                    <a:pt x="299821" y="72466"/>
                  </a:lnTo>
                  <a:lnTo>
                    <a:pt x="288442" y="67056"/>
                  </a:lnTo>
                  <a:lnTo>
                    <a:pt x="310032" y="37020"/>
                  </a:lnTo>
                  <a:lnTo>
                    <a:pt x="307276" y="22707"/>
                  </a:lnTo>
                  <a:lnTo>
                    <a:pt x="299821" y="12738"/>
                  </a:lnTo>
                  <a:lnTo>
                    <a:pt x="299021" y="11671"/>
                  </a:lnTo>
                  <a:lnTo>
                    <a:pt x="297484" y="10883"/>
                  </a:lnTo>
                  <a:lnTo>
                    <a:pt x="297484" y="38049"/>
                  </a:lnTo>
                  <a:lnTo>
                    <a:pt x="294894" y="49352"/>
                  </a:lnTo>
                  <a:lnTo>
                    <a:pt x="287909" y="57150"/>
                  </a:lnTo>
                  <a:lnTo>
                    <a:pt x="277698" y="61683"/>
                  </a:lnTo>
                  <a:lnTo>
                    <a:pt x="265391" y="63144"/>
                  </a:lnTo>
                  <a:lnTo>
                    <a:pt x="223012" y="63144"/>
                  </a:lnTo>
                  <a:lnTo>
                    <a:pt x="223012" y="12738"/>
                  </a:lnTo>
                  <a:lnTo>
                    <a:pt x="266217" y="12738"/>
                  </a:lnTo>
                  <a:lnTo>
                    <a:pt x="278904" y="14236"/>
                  </a:lnTo>
                  <a:lnTo>
                    <a:pt x="288785" y="18834"/>
                  </a:lnTo>
                  <a:lnTo>
                    <a:pt x="295198" y="26720"/>
                  </a:lnTo>
                  <a:lnTo>
                    <a:pt x="297484" y="38049"/>
                  </a:lnTo>
                  <a:lnTo>
                    <a:pt x="297484" y="10883"/>
                  </a:lnTo>
                  <a:lnTo>
                    <a:pt x="285203" y="4572"/>
                  </a:lnTo>
                  <a:lnTo>
                    <a:pt x="265811" y="2057"/>
                  </a:lnTo>
                  <a:lnTo>
                    <a:pt x="210667" y="2057"/>
                  </a:lnTo>
                  <a:lnTo>
                    <a:pt x="210667" y="139052"/>
                  </a:lnTo>
                  <a:lnTo>
                    <a:pt x="272592" y="139052"/>
                  </a:lnTo>
                  <a:lnTo>
                    <a:pt x="290283" y="135890"/>
                  </a:lnTo>
                  <a:lnTo>
                    <a:pt x="301891" y="128358"/>
                  </a:lnTo>
                  <a:lnTo>
                    <a:pt x="303314" y="127431"/>
                  </a:lnTo>
                  <a:lnTo>
                    <a:pt x="311378" y="115277"/>
                  </a:lnTo>
                  <a:lnTo>
                    <a:pt x="314147" y="100990"/>
                  </a:lnTo>
                  <a:close/>
                </a:path>
                <a:path w="927735" h="141605">
                  <a:moveTo>
                    <a:pt x="445198" y="70764"/>
                  </a:moveTo>
                  <a:lnTo>
                    <a:pt x="440512" y="43472"/>
                  </a:lnTo>
                  <a:lnTo>
                    <a:pt x="432854" y="30403"/>
                  </a:lnTo>
                  <a:lnTo>
                    <a:pt x="432854" y="70764"/>
                  </a:lnTo>
                  <a:lnTo>
                    <a:pt x="429031" y="94602"/>
                  </a:lnTo>
                  <a:lnTo>
                    <a:pt x="418299" y="113563"/>
                  </a:lnTo>
                  <a:lnTo>
                    <a:pt x="401789" y="126098"/>
                  </a:lnTo>
                  <a:lnTo>
                    <a:pt x="380606" y="130619"/>
                  </a:lnTo>
                  <a:lnTo>
                    <a:pt x="359422" y="126098"/>
                  </a:lnTo>
                  <a:lnTo>
                    <a:pt x="342900" y="113563"/>
                  </a:lnTo>
                  <a:lnTo>
                    <a:pt x="332181" y="94602"/>
                  </a:lnTo>
                  <a:lnTo>
                    <a:pt x="328358" y="70764"/>
                  </a:lnTo>
                  <a:lnTo>
                    <a:pt x="332181" y="46875"/>
                  </a:lnTo>
                  <a:lnTo>
                    <a:pt x="342900" y="27838"/>
                  </a:lnTo>
                  <a:lnTo>
                    <a:pt x="359422" y="15240"/>
                  </a:lnTo>
                  <a:lnTo>
                    <a:pt x="380606" y="10693"/>
                  </a:lnTo>
                  <a:lnTo>
                    <a:pt x="401789" y="15240"/>
                  </a:lnTo>
                  <a:lnTo>
                    <a:pt x="418299" y="27838"/>
                  </a:lnTo>
                  <a:lnTo>
                    <a:pt x="429031" y="46875"/>
                  </a:lnTo>
                  <a:lnTo>
                    <a:pt x="432854" y="70764"/>
                  </a:lnTo>
                  <a:lnTo>
                    <a:pt x="432854" y="30403"/>
                  </a:lnTo>
                  <a:lnTo>
                    <a:pt x="427329" y="20955"/>
                  </a:lnTo>
                  <a:lnTo>
                    <a:pt x="413651" y="10693"/>
                  </a:lnTo>
                  <a:lnTo>
                    <a:pt x="406920" y="5638"/>
                  </a:lnTo>
                  <a:lnTo>
                    <a:pt x="380606" y="0"/>
                  </a:lnTo>
                  <a:lnTo>
                    <a:pt x="354279" y="5638"/>
                  </a:lnTo>
                  <a:lnTo>
                    <a:pt x="333883" y="20955"/>
                  </a:lnTo>
                  <a:lnTo>
                    <a:pt x="320687" y="43472"/>
                  </a:lnTo>
                  <a:lnTo>
                    <a:pt x="316014" y="70764"/>
                  </a:lnTo>
                  <a:lnTo>
                    <a:pt x="320687" y="98005"/>
                  </a:lnTo>
                  <a:lnTo>
                    <a:pt x="333883" y="120459"/>
                  </a:lnTo>
                  <a:lnTo>
                    <a:pt x="354279" y="135699"/>
                  </a:lnTo>
                  <a:lnTo>
                    <a:pt x="380606" y="141312"/>
                  </a:lnTo>
                  <a:lnTo>
                    <a:pt x="406920" y="135699"/>
                  </a:lnTo>
                  <a:lnTo>
                    <a:pt x="413727" y="130619"/>
                  </a:lnTo>
                  <a:lnTo>
                    <a:pt x="427329" y="120459"/>
                  </a:lnTo>
                  <a:lnTo>
                    <a:pt x="440512" y="98005"/>
                  </a:lnTo>
                  <a:lnTo>
                    <a:pt x="445198" y="70764"/>
                  </a:lnTo>
                  <a:close/>
                </a:path>
                <a:path w="927735" h="141605">
                  <a:moveTo>
                    <a:pt x="694753" y="139065"/>
                  </a:moveTo>
                  <a:lnTo>
                    <a:pt x="678840" y="100799"/>
                  </a:lnTo>
                  <a:lnTo>
                    <a:pt x="674649" y="90716"/>
                  </a:lnTo>
                  <a:lnTo>
                    <a:pt x="662863" y="62382"/>
                  </a:lnTo>
                  <a:lnTo>
                    <a:pt x="662863" y="90716"/>
                  </a:lnTo>
                  <a:lnTo>
                    <a:pt x="603834" y="90716"/>
                  </a:lnTo>
                  <a:lnTo>
                    <a:pt x="633247" y="17068"/>
                  </a:lnTo>
                  <a:lnTo>
                    <a:pt x="662863" y="90716"/>
                  </a:lnTo>
                  <a:lnTo>
                    <a:pt x="662863" y="62382"/>
                  </a:lnTo>
                  <a:lnTo>
                    <a:pt x="644017" y="17068"/>
                  </a:lnTo>
                  <a:lnTo>
                    <a:pt x="637768" y="2057"/>
                  </a:lnTo>
                  <a:lnTo>
                    <a:pt x="628726" y="2057"/>
                  </a:lnTo>
                  <a:lnTo>
                    <a:pt x="573493" y="135331"/>
                  </a:lnTo>
                  <a:lnTo>
                    <a:pt x="532333" y="79603"/>
                  </a:lnTo>
                  <a:lnTo>
                    <a:pt x="531406" y="78359"/>
                  </a:lnTo>
                  <a:lnTo>
                    <a:pt x="544410" y="73088"/>
                  </a:lnTo>
                  <a:lnTo>
                    <a:pt x="548563" y="69316"/>
                  </a:lnTo>
                  <a:lnTo>
                    <a:pt x="553961" y="64427"/>
                  </a:lnTo>
                  <a:lnTo>
                    <a:pt x="559841" y="53378"/>
                  </a:lnTo>
                  <a:lnTo>
                    <a:pt x="561848" y="40919"/>
                  </a:lnTo>
                  <a:lnTo>
                    <a:pt x="559092" y="26352"/>
                  </a:lnTo>
                  <a:lnTo>
                    <a:pt x="551027" y="13931"/>
                  </a:lnTo>
                  <a:lnTo>
                    <a:pt x="549503" y="12915"/>
                  </a:lnTo>
                  <a:lnTo>
                    <a:pt x="549503" y="40919"/>
                  </a:lnTo>
                  <a:lnTo>
                    <a:pt x="547522" y="52565"/>
                  </a:lnTo>
                  <a:lnTo>
                    <a:pt x="541769" y="61531"/>
                  </a:lnTo>
                  <a:lnTo>
                    <a:pt x="532587" y="67284"/>
                  </a:lnTo>
                  <a:lnTo>
                    <a:pt x="520293" y="69316"/>
                  </a:lnTo>
                  <a:lnTo>
                    <a:pt x="470712" y="69316"/>
                  </a:lnTo>
                  <a:lnTo>
                    <a:pt x="470712" y="12738"/>
                  </a:lnTo>
                  <a:lnTo>
                    <a:pt x="520293" y="12738"/>
                  </a:lnTo>
                  <a:lnTo>
                    <a:pt x="531456" y="14744"/>
                  </a:lnTo>
                  <a:lnTo>
                    <a:pt x="540766" y="20434"/>
                  </a:lnTo>
                  <a:lnTo>
                    <a:pt x="547141" y="29324"/>
                  </a:lnTo>
                  <a:lnTo>
                    <a:pt x="549503" y="40919"/>
                  </a:lnTo>
                  <a:lnTo>
                    <a:pt x="549503" y="12915"/>
                  </a:lnTo>
                  <a:lnTo>
                    <a:pt x="549236" y="12738"/>
                  </a:lnTo>
                  <a:lnTo>
                    <a:pt x="537984" y="5295"/>
                  </a:lnTo>
                  <a:lnTo>
                    <a:pt x="520293" y="2044"/>
                  </a:lnTo>
                  <a:lnTo>
                    <a:pt x="458381" y="2044"/>
                  </a:lnTo>
                  <a:lnTo>
                    <a:pt x="458381" y="139052"/>
                  </a:lnTo>
                  <a:lnTo>
                    <a:pt x="470712" y="139052"/>
                  </a:lnTo>
                  <a:lnTo>
                    <a:pt x="470712" y="79603"/>
                  </a:lnTo>
                  <a:lnTo>
                    <a:pt x="518439" y="79603"/>
                  </a:lnTo>
                  <a:lnTo>
                    <a:pt x="562254" y="139052"/>
                  </a:lnTo>
                  <a:lnTo>
                    <a:pt x="571944" y="139052"/>
                  </a:lnTo>
                  <a:lnTo>
                    <a:pt x="584492" y="139065"/>
                  </a:lnTo>
                  <a:lnTo>
                    <a:pt x="599719" y="100799"/>
                  </a:lnTo>
                  <a:lnTo>
                    <a:pt x="666978" y="100799"/>
                  </a:lnTo>
                  <a:lnTo>
                    <a:pt x="682205" y="139065"/>
                  </a:lnTo>
                  <a:lnTo>
                    <a:pt x="694753" y="139065"/>
                  </a:lnTo>
                  <a:close/>
                </a:path>
                <a:path w="927735" h="141605">
                  <a:moveTo>
                    <a:pt x="780351" y="2578"/>
                  </a:moveTo>
                  <a:lnTo>
                    <a:pt x="673798" y="2578"/>
                  </a:lnTo>
                  <a:lnTo>
                    <a:pt x="673798" y="12738"/>
                  </a:lnTo>
                  <a:lnTo>
                    <a:pt x="720902" y="12738"/>
                  </a:lnTo>
                  <a:lnTo>
                    <a:pt x="720902" y="138468"/>
                  </a:lnTo>
                  <a:lnTo>
                    <a:pt x="733247" y="138468"/>
                  </a:lnTo>
                  <a:lnTo>
                    <a:pt x="733247" y="12738"/>
                  </a:lnTo>
                  <a:lnTo>
                    <a:pt x="780351" y="12738"/>
                  </a:lnTo>
                  <a:lnTo>
                    <a:pt x="780351" y="2578"/>
                  </a:lnTo>
                  <a:close/>
                </a:path>
                <a:path w="927735" h="141605">
                  <a:moveTo>
                    <a:pt x="901103" y="70764"/>
                  </a:moveTo>
                  <a:lnTo>
                    <a:pt x="896429" y="43472"/>
                  </a:lnTo>
                  <a:lnTo>
                    <a:pt x="888758" y="30391"/>
                  </a:lnTo>
                  <a:lnTo>
                    <a:pt x="888758" y="70764"/>
                  </a:lnTo>
                  <a:lnTo>
                    <a:pt x="884936" y="94602"/>
                  </a:lnTo>
                  <a:lnTo>
                    <a:pt x="874217" y="113563"/>
                  </a:lnTo>
                  <a:lnTo>
                    <a:pt x="857694" y="126098"/>
                  </a:lnTo>
                  <a:lnTo>
                    <a:pt x="836510" y="130619"/>
                  </a:lnTo>
                  <a:lnTo>
                    <a:pt x="815327" y="126098"/>
                  </a:lnTo>
                  <a:lnTo>
                    <a:pt x="798817" y="113563"/>
                  </a:lnTo>
                  <a:lnTo>
                    <a:pt x="788085" y="94602"/>
                  </a:lnTo>
                  <a:lnTo>
                    <a:pt x="784263" y="70764"/>
                  </a:lnTo>
                  <a:lnTo>
                    <a:pt x="788085" y="46875"/>
                  </a:lnTo>
                  <a:lnTo>
                    <a:pt x="798817" y="27838"/>
                  </a:lnTo>
                  <a:lnTo>
                    <a:pt x="815327" y="15240"/>
                  </a:lnTo>
                  <a:lnTo>
                    <a:pt x="836510" y="10693"/>
                  </a:lnTo>
                  <a:lnTo>
                    <a:pt x="857694" y="15240"/>
                  </a:lnTo>
                  <a:lnTo>
                    <a:pt x="874217" y="27838"/>
                  </a:lnTo>
                  <a:lnTo>
                    <a:pt x="884936" y="46875"/>
                  </a:lnTo>
                  <a:lnTo>
                    <a:pt x="888758" y="70764"/>
                  </a:lnTo>
                  <a:lnTo>
                    <a:pt x="888758" y="30391"/>
                  </a:lnTo>
                  <a:lnTo>
                    <a:pt x="883234" y="20955"/>
                  </a:lnTo>
                  <a:lnTo>
                    <a:pt x="869556" y="10693"/>
                  </a:lnTo>
                  <a:lnTo>
                    <a:pt x="862838" y="5638"/>
                  </a:lnTo>
                  <a:lnTo>
                    <a:pt x="836510" y="0"/>
                  </a:lnTo>
                  <a:lnTo>
                    <a:pt x="810196" y="5638"/>
                  </a:lnTo>
                  <a:lnTo>
                    <a:pt x="789800" y="20955"/>
                  </a:lnTo>
                  <a:lnTo>
                    <a:pt x="776605" y="43472"/>
                  </a:lnTo>
                  <a:lnTo>
                    <a:pt x="771918" y="70764"/>
                  </a:lnTo>
                  <a:lnTo>
                    <a:pt x="776605" y="98005"/>
                  </a:lnTo>
                  <a:lnTo>
                    <a:pt x="789800" y="120459"/>
                  </a:lnTo>
                  <a:lnTo>
                    <a:pt x="810196" y="135699"/>
                  </a:lnTo>
                  <a:lnTo>
                    <a:pt x="836510" y="141312"/>
                  </a:lnTo>
                  <a:lnTo>
                    <a:pt x="862838" y="135699"/>
                  </a:lnTo>
                  <a:lnTo>
                    <a:pt x="869632" y="130619"/>
                  </a:lnTo>
                  <a:lnTo>
                    <a:pt x="883234" y="120459"/>
                  </a:lnTo>
                  <a:lnTo>
                    <a:pt x="896429" y="98005"/>
                  </a:lnTo>
                  <a:lnTo>
                    <a:pt x="901103" y="70764"/>
                  </a:lnTo>
                  <a:close/>
                </a:path>
                <a:path w="927735" h="141605">
                  <a:moveTo>
                    <a:pt x="927658" y="2044"/>
                  </a:moveTo>
                  <a:lnTo>
                    <a:pt x="915327" y="2044"/>
                  </a:lnTo>
                  <a:lnTo>
                    <a:pt x="915327" y="139052"/>
                  </a:lnTo>
                  <a:lnTo>
                    <a:pt x="927658" y="139052"/>
                  </a:lnTo>
                  <a:lnTo>
                    <a:pt x="927658" y="204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10" name="object 10"/>
            <p:cNvPicPr/>
            <p:nvPr/>
          </p:nvPicPr>
          <p:blipFill>
            <a:blip r:embed="rId3" cstate="print"/>
            <a:stretch>
              <a:fillRect/>
            </a:stretch>
          </p:blipFill>
          <p:spPr>
            <a:xfrm>
              <a:off x="3382510" y="751023"/>
              <a:ext cx="216216" cy="137162"/>
            </a:xfrm>
            <a:prstGeom prst="rect">
              <a:avLst/>
            </a:prstGeom>
          </p:spPr>
        </p:pic>
        <p:sp>
          <p:nvSpPr>
            <p:cNvPr id="11" name="object 11"/>
            <p:cNvSpPr/>
            <p:nvPr/>
          </p:nvSpPr>
          <p:spPr>
            <a:xfrm>
              <a:off x="3639477" y="749121"/>
              <a:ext cx="1148080" cy="141605"/>
            </a:xfrm>
            <a:custGeom>
              <a:avLst/>
              <a:gdLst/>
              <a:ahLst/>
              <a:cxnLst/>
              <a:rect l="l" t="t" r="r" b="b"/>
              <a:pathLst>
                <a:path w="1148079" h="141605">
                  <a:moveTo>
                    <a:pt x="108000" y="70561"/>
                  </a:moveTo>
                  <a:lnTo>
                    <a:pt x="101968" y="43205"/>
                  </a:lnTo>
                  <a:lnTo>
                    <a:pt x="95453" y="34785"/>
                  </a:lnTo>
                  <a:lnTo>
                    <a:pt x="95453" y="70561"/>
                  </a:lnTo>
                  <a:lnTo>
                    <a:pt x="89763" y="95135"/>
                  </a:lnTo>
                  <a:lnTo>
                    <a:pt x="74752" y="113271"/>
                  </a:lnTo>
                  <a:lnTo>
                    <a:pt x="53530" y="124510"/>
                  </a:lnTo>
                  <a:lnTo>
                    <a:pt x="29210" y="128358"/>
                  </a:lnTo>
                  <a:lnTo>
                    <a:pt x="12344" y="128358"/>
                  </a:lnTo>
                  <a:lnTo>
                    <a:pt x="12344" y="12750"/>
                  </a:lnTo>
                  <a:lnTo>
                    <a:pt x="29210" y="12750"/>
                  </a:lnTo>
                  <a:lnTo>
                    <a:pt x="53530" y="16611"/>
                  </a:lnTo>
                  <a:lnTo>
                    <a:pt x="74752" y="27851"/>
                  </a:lnTo>
                  <a:lnTo>
                    <a:pt x="89763" y="45999"/>
                  </a:lnTo>
                  <a:lnTo>
                    <a:pt x="95453" y="70561"/>
                  </a:lnTo>
                  <a:lnTo>
                    <a:pt x="95453" y="34785"/>
                  </a:lnTo>
                  <a:lnTo>
                    <a:pt x="85191" y="21501"/>
                  </a:lnTo>
                  <a:lnTo>
                    <a:pt x="69557" y="12750"/>
                  </a:lnTo>
                  <a:lnTo>
                    <a:pt x="59664" y="7213"/>
                  </a:lnTo>
                  <a:lnTo>
                    <a:pt x="27355" y="2057"/>
                  </a:lnTo>
                  <a:lnTo>
                    <a:pt x="0" y="2057"/>
                  </a:lnTo>
                  <a:lnTo>
                    <a:pt x="0" y="139065"/>
                  </a:lnTo>
                  <a:lnTo>
                    <a:pt x="27355" y="139065"/>
                  </a:lnTo>
                  <a:lnTo>
                    <a:pt x="59664" y="133921"/>
                  </a:lnTo>
                  <a:lnTo>
                    <a:pt x="69583" y="128358"/>
                  </a:lnTo>
                  <a:lnTo>
                    <a:pt x="85191" y="119634"/>
                  </a:lnTo>
                  <a:lnTo>
                    <a:pt x="101968" y="97929"/>
                  </a:lnTo>
                  <a:lnTo>
                    <a:pt x="108000" y="70561"/>
                  </a:lnTo>
                  <a:close/>
                </a:path>
                <a:path w="1148079" h="141605">
                  <a:moveTo>
                    <a:pt x="209232" y="1905"/>
                  </a:moveTo>
                  <a:lnTo>
                    <a:pt x="117894" y="1905"/>
                  </a:lnTo>
                  <a:lnTo>
                    <a:pt x="117894" y="13335"/>
                  </a:lnTo>
                  <a:lnTo>
                    <a:pt x="117894" y="62865"/>
                  </a:lnTo>
                  <a:lnTo>
                    <a:pt x="117894" y="73025"/>
                  </a:lnTo>
                  <a:lnTo>
                    <a:pt x="117894" y="128905"/>
                  </a:lnTo>
                  <a:lnTo>
                    <a:pt x="117894" y="139065"/>
                  </a:lnTo>
                  <a:lnTo>
                    <a:pt x="209232" y="139065"/>
                  </a:lnTo>
                  <a:lnTo>
                    <a:pt x="209232" y="128905"/>
                  </a:lnTo>
                  <a:lnTo>
                    <a:pt x="130441" y="128905"/>
                  </a:lnTo>
                  <a:lnTo>
                    <a:pt x="130441" y="73025"/>
                  </a:lnTo>
                  <a:lnTo>
                    <a:pt x="204089" y="73025"/>
                  </a:lnTo>
                  <a:lnTo>
                    <a:pt x="204089" y="62865"/>
                  </a:lnTo>
                  <a:lnTo>
                    <a:pt x="130441" y="62865"/>
                  </a:lnTo>
                  <a:lnTo>
                    <a:pt x="130441" y="13335"/>
                  </a:lnTo>
                  <a:lnTo>
                    <a:pt x="209232" y="13335"/>
                  </a:lnTo>
                  <a:lnTo>
                    <a:pt x="209232" y="1905"/>
                  </a:lnTo>
                  <a:close/>
                </a:path>
                <a:path w="1148079" h="141605">
                  <a:moveTo>
                    <a:pt x="343357" y="139065"/>
                  </a:moveTo>
                  <a:lnTo>
                    <a:pt x="299427" y="79616"/>
                  </a:lnTo>
                  <a:lnTo>
                    <a:pt x="298513" y="78371"/>
                  </a:lnTo>
                  <a:lnTo>
                    <a:pt x="311505" y="73101"/>
                  </a:lnTo>
                  <a:lnTo>
                    <a:pt x="315671" y="69329"/>
                  </a:lnTo>
                  <a:lnTo>
                    <a:pt x="321068" y="64439"/>
                  </a:lnTo>
                  <a:lnTo>
                    <a:pt x="326948" y="53390"/>
                  </a:lnTo>
                  <a:lnTo>
                    <a:pt x="328968" y="40932"/>
                  </a:lnTo>
                  <a:lnTo>
                    <a:pt x="326199" y="26365"/>
                  </a:lnTo>
                  <a:lnTo>
                    <a:pt x="318135" y="13944"/>
                  </a:lnTo>
                  <a:lnTo>
                    <a:pt x="316623" y="12941"/>
                  </a:lnTo>
                  <a:lnTo>
                    <a:pt x="316623" y="40932"/>
                  </a:lnTo>
                  <a:lnTo>
                    <a:pt x="314629" y="52578"/>
                  </a:lnTo>
                  <a:lnTo>
                    <a:pt x="308876" y="61544"/>
                  </a:lnTo>
                  <a:lnTo>
                    <a:pt x="299694" y="67297"/>
                  </a:lnTo>
                  <a:lnTo>
                    <a:pt x="287413" y="69329"/>
                  </a:lnTo>
                  <a:lnTo>
                    <a:pt x="237832" y="69329"/>
                  </a:lnTo>
                  <a:lnTo>
                    <a:pt x="237832" y="12750"/>
                  </a:lnTo>
                  <a:lnTo>
                    <a:pt x="287413" y="12750"/>
                  </a:lnTo>
                  <a:lnTo>
                    <a:pt x="298564" y="14757"/>
                  </a:lnTo>
                  <a:lnTo>
                    <a:pt x="307873" y="20447"/>
                  </a:lnTo>
                  <a:lnTo>
                    <a:pt x="314248" y="29337"/>
                  </a:lnTo>
                  <a:lnTo>
                    <a:pt x="316623" y="40932"/>
                  </a:lnTo>
                  <a:lnTo>
                    <a:pt x="316623" y="12941"/>
                  </a:lnTo>
                  <a:lnTo>
                    <a:pt x="316344" y="12750"/>
                  </a:lnTo>
                  <a:lnTo>
                    <a:pt x="305092" y="5308"/>
                  </a:lnTo>
                  <a:lnTo>
                    <a:pt x="287413" y="2057"/>
                  </a:lnTo>
                  <a:lnTo>
                    <a:pt x="225488" y="2057"/>
                  </a:lnTo>
                  <a:lnTo>
                    <a:pt x="225488" y="139065"/>
                  </a:lnTo>
                  <a:lnTo>
                    <a:pt x="237832" y="139065"/>
                  </a:lnTo>
                  <a:lnTo>
                    <a:pt x="237832" y="79616"/>
                  </a:lnTo>
                  <a:lnTo>
                    <a:pt x="285559" y="79616"/>
                  </a:lnTo>
                  <a:lnTo>
                    <a:pt x="329374" y="139065"/>
                  </a:lnTo>
                  <a:lnTo>
                    <a:pt x="343357" y="139065"/>
                  </a:lnTo>
                  <a:close/>
                </a:path>
                <a:path w="1148079" h="141605">
                  <a:moveTo>
                    <a:pt x="476885" y="2057"/>
                  </a:moveTo>
                  <a:lnTo>
                    <a:pt x="464947" y="2057"/>
                  </a:lnTo>
                  <a:lnTo>
                    <a:pt x="413524" y="104711"/>
                  </a:lnTo>
                  <a:lnTo>
                    <a:pt x="362089" y="2057"/>
                  </a:lnTo>
                  <a:lnTo>
                    <a:pt x="350164" y="2057"/>
                  </a:lnTo>
                  <a:lnTo>
                    <a:pt x="350164" y="139065"/>
                  </a:lnTo>
                  <a:lnTo>
                    <a:pt x="362089" y="139065"/>
                  </a:lnTo>
                  <a:lnTo>
                    <a:pt x="362089" y="24688"/>
                  </a:lnTo>
                  <a:lnTo>
                    <a:pt x="409613" y="120954"/>
                  </a:lnTo>
                  <a:lnTo>
                    <a:pt x="417436" y="120954"/>
                  </a:lnTo>
                  <a:lnTo>
                    <a:pt x="464947" y="24688"/>
                  </a:lnTo>
                  <a:lnTo>
                    <a:pt x="464947" y="139065"/>
                  </a:lnTo>
                  <a:lnTo>
                    <a:pt x="476885" y="139065"/>
                  </a:lnTo>
                  <a:lnTo>
                    <a:pt x="476885" y="2057"/>
                  </a:lnTo>
                  <a:close/>
                </a:path>
                <a:path w="1148079" h="141605">
                  <a:moveTo>
                    <a:pt x="604647" y="139077"/>
                  </a:moveTo>
                  <a:lnTo>
                    <a:pt x="588733" y="100812"/>
                  </a:lnTo>
                  <a:lnTo>
                    <a:pt x="584542" y="90728"/>
                  </a:lnTo>
                  <a:lnTo>
                    <a:pt x="572770" y="62433"/>
                  </a:lnTo>
                  <a:lnTo>
                    <a:pt x="572770" y="90728"/>
                  </a:lnTo>
                  <a:lnTo>
                    <a:pt x="513727" y="90728"/>
                  </a:lnTo>
                  <a:lnTo>
                    <a:pt x="543140" y="17081"/>
                  </a:lnTo>
                  <a:lnTo>
                    <a:pt x="572770" y="90728"/>
                  </a:lnTo>
                  <a:lnTo>
                    <a:pt x="572770" y="62433"/>
                  </a:lnTo>
                  <a:lnTo>
                    <a:pt x="553910" y="17081"/>
                  </a:lnTo>
                  <a:lnTo>
                    <a:pt x="547662" y="2070"/>
                  </a:lnTo>
                  <a:lnTo>
                    <a:pt x="538619" y="2070"/>
                  </a:lnTo>
                  <a:lnTo>
                    <a:pt x="481838" y="139077"/>
                  </a:lnTo>
                  <a:lnTo>
                    <a:pt x="494385" y="139077"/>
                  </a:lnTo>
                  <a:lnTo>
                    <a:pt x="509612" y="100812"/>
                  </a:lnTo>
                  <a:lnTo>
                    <a:pt x="576872" y="100812"/>
                  </a:lnTo>
                  <a:lnTo>
                    <a:pt x="592099" y="139077"/>
                  </a:lnTo>
                  <a:lnTo>
                    <a:pt x="604647" y="139077"/>
                  </a:lnTo>
                  <a:close/>
                </a:path>
                <a:path w="1148079" h="141605">
                  <a:moveTo>
                    <a:pt x="690232" y="2590"/>
                  </a:moveTo>
                  <a:lnTo>
                    <a:pt x="583679" y="2590"/>
                  </a:lnTo>
                  <a:lnTo>
                    <a:pt x="583679" y="12750"/>
                  </a:lnTo>
                  <a:lnTo>
                    <a:pt x="630783" y="12750"/>
                  </a:lnTo>
                  <a:lnTo>
                    <a:pt x="630783" y="138480"/>
                  </a:lnTo>
                  <a:lnTo>
                    <a:pt x="643128" y="138480"/>
                  </a:lnTo>
                  <a:lnTo>
                    <a:pt x="643128" y="12750"/>
                  </a:lnTo>
                  <a:lnTo>
                    <a:pt x="690232" y="12750"/>
                  </a:lnTo>
                  <a:lnTo>
                    <a:pt x="690232" y="2590"/>
                  </a:lnTo>
                  <a:close/>
                </a:path>
                <a:path w="1148079" h="141605">
                  <a:moveTo>
                    <a:pt x="810996" y="70777"/>
                  </a:moveTo>
                  <a:lnTo>
                    <a:pt x="806323" y="43484"/>
                  </a:lnTo>
                  <a:lnTo>
                    <a:pt x="798652" y="30403"/>
                  </a:lnTo>
                  <a:lnTo>
                    <a:pt x="798652" y="70777"/>
                  </a:lnTo>
                  <a:lnTo>
                    <a:pt x="794829" y="94615"/>
                  </a:lnTo>
                  <a:lnTo>
                    <a:pt x="784110" y="113576"/>
                  </a:lnTo>
                  <a:lnTo>
                    <a:pt x="767588" y="126111"/>
                  </a:lnTo>
                  <a:lnTo>
                    <a:pt x="746404" y="130632"/>
                  </a:lnTo>
                  <a:lnTo>
                    <a:pt x="725220" y="126111"/>
                  </a:lnTo>
                  <a:lnTo>
                    <a:pt x="708710" y="113576"/>
                  </a:lnTo>
                  <a:lnTo>
                    <a:pt x="697979" y="94615"/>
                  </a:lnTo>
                  <a:lnTo>
                    <a:pt x="694156" y="70777"/>
                  </a:lnTo>
                  <a:lnTo>
                    <a:pt x="697979" y="46888"/>
                  </a:lnTo>
                  <a:lnTo>
                    <a:pt x="708710" y="27851"/>
                  </a:lnTo>
                  <a:lnTo>
                    <a:pt x="725220" y="15252"/>
                  </a:lnTo>
                  <a:lnTo>
                    <a:pt x="746404" y="10706"/>
                  </a:lnTo>
                  <a:lnTo>
                    <a:pt x="767588" y="15252"/>
                  </a:lnTo>
                  <a:lnTo>
                    <a:pt x="784110" y="27851"/>
                  </a:lnTo>
                  <a:lnTo>
                    <a:pt x="794829" y="46888"/>
                  </a:lnTo>
                  <a:lnTo>
                    <a:pt x="798652" y="70777"/>
                  </a:lnTo>
                  <a:lnTo>
                    <a:pt x="798652" y="30403"/>
                  </a:lnTo>
                  <a:lnTo>
                    <a:pt x="793127" y="20967"/>
                  </a:lnTo>
                  <a:lnTo>
                    <a:pt x="779449" y="10706"/>
                  </a:lnTo>
                  <a:lnTo>
                    <a:pt x="772731" y="5651"/>
                  </a:lnTo>
                  <a:lnTo>
                    <a:pt x="746404" y="12"/>
                  </a:lnTo>
                  <a:lnTo>
                    <a:pt x="720090" y="5651"/>
                  </a:lnTo>
                  <a:lnTo>
                    <a:pt x="699693" y="20967"/>
                  </a:lnTo>
                  <a:lnTo>
                    <a:pt x="686498" y="43484"/>
                  </a:lnTo>
                  <a:lnTo>
                    <a:pt x="681812" y="70777"/>
                  </a:lnTo>
                  <a:lnTo>
                    <a:pt x="686498" y="98018"/>
                  </a:lnTo>
                  <a:lnTo>
                    <a:pt x="699693" y="120472"/>
                  </a:lnTo>
                  <a:lnTo>
                    <a:pt x="720090" y="135712"/>
                  </a:lnTo>
                  <a:lnTo>
                    <a:pt x="746404" y="141325"/>
                  </a:lnTo>
                  <a:lnTo>
                    <a:pt x="772731" y="135712"/>
                  </a:lnTo>
                  <a:lnTo>
                    <a:pt x="779526" y="130632"/>
                  </a:lnTo>
                  <a:lnTo>
                    <a:pt x="793127" y="120472"/>
                  </a:lnTo>
                  <a:lnTo>
                    <a:pt x="806323" y="98018"/>
                  </a:lnTo>
                  <a:lnTo>
                    <a:pt x="810996" y="70777"/>
                  </a:lnTo>
                  <a:close/>
                </a:path>
                <a:path w="1148079" h="141605">
                  <a:moveTo>
                    <a:pt x="908519" y="128905"/>
                  </a:moveTo>
                  <a:lnTo>
                    <a:pt x="836523" y="128905"/>
                  </a:lnTo>
                  <a:lnTo>
                    <a:pt x="836523" y="1905"/>
                  </a:lnTo>
                  <a:lnTo>
                    <a:pt x="824179" y="1905"/>
                  </a:lnTo>
                  <a:lnTo>
                    <a:pt x="824179" y="128905"/>
                  </a:lnTo>
                  <a:lnTo>
                    <a:pt x="824179" y="139065"/>
                  </a:lnTo>
                  <a:lnTo>
                    <a:pt x="908519" y="139065"/>
                  </a:lnTo>
                  <a:lnTo>
                    <a:pt x="908519" y="128905"/>
                  </a:lnTo>
                  <a:close/>
                </a:path>
                <a:path w="1148079" h="141605">
                  <a:moveTo>
                    <a:pt x="1031138" y="70777"/>
                  </a:moveTo>
                  <a:lnTo>
                    <a:pt x="1026452" y="43484"/>
                  </a:lnTo>
                  <a:lnTo>
                    <a:pt x="1018794" y="30416"/>
                  </a:lnTo>
                  <a:lnTo>
                    <a:pt x="1018794" y="70777"/>
                  </a:lnTo>
                  <a:lnTo>
                    <a:pt x="1014971" y="94615"/>
                  </a:lnTo>
                  <a:lnTo>
                    <a:pt x="1004239" y="113576"/>
                  </a:lnTo>
                  <a:lnTo>
                    <a:pt x="987729" y="126111"/>
                  </a:lnTo>
                  <a:lnTo>
                    <a:pt x="966546" y="130632"/>
                  </a:lnTo>
                  <a:lnTo>
                    <a:pt x="945362" y="126111"/>
                  </a:lnTo>
                  <a:lnTo>
                    <a:pt x="928852" y="113576"/>
                  </a:lnTo>
                  <a:lnTo>
                    <a:pt x="918121" y="94615"/>
                  </a:lnTo>
                  <a:lnTo>
                    <a:pt x="914298" y="70777"/>
                  </a:lnTo>
                  <a:lnTo>
                    <a:pt x="918121" y="46888"/>
                  </a:lnTo>
                  <a:lnTo>
                    <a:pt x="928852" y="27851"/>
                  </a:lnTo>
                  <a:lnTo>
                    <a:pt x="945362" y="15252"/>
                  </a:lnTo>
                  <a:lnTo>
                    <a:pt x="966546" y="10706"/>
                  </a:lnTo>
                  <a:lnTo>
                    <a:pt x="987729" y="15252"/>
                  </a:lnTo>
                  <a:lnTo>
                    <a:pt x="1004239" y="27851"/>
                  </a:lnTo>
                  <a:lnTo>
                    <a:pt x="1014971" y="46888"/>
                  </a:lnTo>
                  <a:lnTo>
                    <a:pt x="1018794" y="70777"/>
                  </a:lnTo>
                  <a:lnTo>
                    <a:pt x="1018794" y="30416"/>
                  </a:lnTo>
                  <a:lnTo>
                    <a:pt x="1013269" y="20967"/>
                  </a:lnTo>
                  <a:lnTo>
                    <a:pt x="999591" y="10706"/>
                  </a:lnTo>
                  <a:lnTo>
                    <a:pt x="992860" y="5651"/>
                  </a:lnTo>
                  <a:lnTo>
                    <a:pt x="966546" y="12"/>
                  </a:lnTo>
                  <a:lnTo>
                    <a:pt x="940219" y="5651"/>
                  </a:lnTo>
                  <a:lnTo>
                    <a:pt x="919822" y="20967"/>
                  </a:lnTo>
                  <a:lnTo>
                    <a:pt x="906640" y="43484"/>
                  </a:lnTo>
                  <a:lnTo>
                    <a:pt x="901954" y="70777"/>
                  </a:lnTo>
                  <a:lnTo>
                    <a:pt x="906640" y="98018"/>
                  </a:lnTo>
                  <a:lnTo>
                    <a:pt x="919822" y="120472"/>
                  </a:lnTo>
                  <a:lnTo>
                    <a:pt x="940219" y="135712"/>
                  </a:lnTo>
                  <a:lnTo>
                    <a:pt x="966546" y="141325"/>
                  </a:lnTo>
                  <a:lnTo>
                    <a:pt x="992860" y="135712"/>
                  </a:lnTo>
                  <a:lnTo>
                    <a:pt x="999667" y="130632"/>
                  </a:lnTo>
                  <a:lnTo>
                    <a:pt x="1013269" y="120472"/>
                  </a:lnTo>
                  <a:lnTo>
                    <a:pt x="1026452" y="98018"/>
                  </a:lnTo>
                  <a:lnTo>
                    <a:pt x="1031138" y="70777"/>
                  </a:lnTo>
                  <a:close/>
                </a:path>
                <a:path w="1148079" h="141605">
                  <a:moveTo>
                    <a:pt x="1147597" y="78574"/>
                  </a:moveTo>
                  <a:lnTo>
                    <a:pt x="1136484" y="78574"/>
                  </a:lnTo>
                  <a:lnTo>
                    <a:pt x="1136484" y="127546"/>
                  </a:lnTo>
                  <a:lnTo>
                    <a:pt x="1128699" y="128892"/>
                  </a:lnTo>
                  <a:lnTo>
                    <a:pt x="1120965" y="129857"/>
                  </a:lnTo>
                  <a:lnTo>
                    <a:pt x="1113586" y="130441"/>
                  </a:lnTo>
                  <a:lnTo>
                    <a:pt x="1106855" y="130632"/>
                  </a:lnTo>
                  <a:lnTo>
                    <a:pt x="1082154" y="126314"/>
                  </a:lnTo>
                  <a:lnTo>
                    <a:pt x="1062316" y="114096"/>
                  </a:lnTo>
                  <a:lnTo>
                    <a:pt x="1049108" y="95135"/>
                  </a:lnTo>
                  <a:lnTo>
                    <a:pt x="1044321" y="70561"/>
                  </a:lnTo>
                  <a:lnTo>
                    <a:pt x="1048969" y="45415"/>
                  </a:lnTo>
                  <a:lnTo>
                    <a:pt x="1061923" y="26593"/>
                  </a:lnTo>
                  <a:lnTo>
                    <a:pt x="1081722" y="14795"/>
                  </a:lnTo>
                  <a:lnTo>
                    <a:pt x="1106855" y="10706"/>
                  </a:lnTo>
                  <a:lnTo>
                    <a:pt x="1114996" y="10909"/>
                  </a:lnTo>
                  <a:lnTo>
                    <a:pt x="1123391" y="11544"/>
                  </a:lnTo>
                  <a:lnTo>
                    <a:pt x="1132052" y="12700"/>
                  </a:lnTo>
                  <a:lnTo>
                    <a:pt x="1141006" y="14401"/>
                  </a:lnTo>
                  <a:lnTo>
                    <a:pt x="1142860" y="4318"/>
                  </a:lnTo>
                  <a:lnTo>
                    <a:pt x="1134427" y="2425"/>
                  </a:lnTo>
                  <a:lnTo>
                    <a:pt x="1125296" y="1079"/>
                  </a:lnTo>
                  <a:lnTo>
                    <a:pt x="1116037" y="266"/>
                  </a:lnTo>
                  <a:lnTo>
                    <a:pt x="1107274" y="0"/>
                  </a:lnTo>
                  <a:lnTo>
                    <a:pt x="1075893" y="5270"/>
                  </a:lnTo>
                  <a:lnTo>
                    <a:pt x="1052182" y="19926"/>
                  </a:lnTo>
                  <a:lnTo>
                    <a:pt x="1037196" y="42265"/>
                  </a:lnTo>
                  <a:lnTo>
                    <a:pt x="1031976" y="70561"/>
                  </a:lnTo>
                  <a:lnTo>
                    <a:pt x="1037640" y="98285"/>
                  </a:lnTo>
                  <a:lnTo>
                    <a:pt x="1053363" y="120751"/>
                  </a:lnTo>
                  <a:lnTo>
                    <a:pt x="1077277" y="135826"/>
                  </a:lnTo>
                  <a:lnTo>
                    <a:pt x="1107478" y="141325"/>
                  </a:lnTo>
                  <a:lnTo>
                    <a:pt x="1116596" y="140970"/>
                  </a:lnTo>
                  <a:lnTo>
                    <a:pt x="1126832" y="139890"/>
                  </a:lnTo>
                  <a:lnTo>
                    <a:pt x="1137412" y="138036"/>
                  </a:lnTo>
                  <a:lnTo>
                    <a:pt x="1147597" y="135369"/>
                  </a:lnTo>
                  <a:lnTo>
                    <a:pt x="1147597" y="7857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12" name="object 12"/>
            <p:cNvPicPr/>
            <p:nvPr/>
          </p:nvPicPr>
          <p:blipFill>
            <a:blip r:embed="rId4" cstate="print"/>
            <a:stretch>
              <a:fillRect/>
            </a:stretch>
          </p:blipFill>
          <p:spPr>
            <a:xfrm>
              <a:off x="4806416" y="749124"/>
              <a:ext cx="273439" cy="177520"/>
            </a:xfrm>
            <a:prstGeom prst="rect">
              <a:avLst/>
            </a:prstGeom>
          </p:spPr>
        </p:pic>
        <p:sp>
          <p:nvSpPr>
            <p:cNvPr id="13" name="object 13"/>
            <p:cNvSpPr/>
            <p:nvPr/>
          </p:nvSpPr>
          <p:spPr>
            <a:xfrm>
              <a:off x="5100028" y="751026"/>
              <a:ext cx="91440" cy="137160"/>
            </a:xfrm>
            <a:custGeom>
              <a:avLst/>
              <a:gdLst/>
              <a:ahLst/>
              <a:cxnLst/>
              <a:rect l="l" t="t" r="r" b="b"/>
              <a:pathLst>
                <a:path w="91439" h="137159">
                  <a:moveTo>
                    <a:pt x="91338" y="0"/>
                  </a:moveTo>
                  <a:lnTo>
                    <a:pt x="0" y="0"/>
                  </a:lnTo>
                  <a:lnTo>
                    <a:pt x="0" y="11430"/>
                  </a:lnTo>
                  <a:lnTo>
                    <a:pt x="0" y="60960"/>
                  </a:lnTo>
                  <a:lnTo>
                    <a:pt x="0" y="71120"/>
                  </a:lnTo>
                  <a:lnTo>
                    <a:pt x="0" y="127000"/>
                  </a:lnTo>
                  <a:lnTo>
                    <a:pt x="0" y="137160"/>
                  </a:lnTo>
                  <a:lnTo>
                    <a:pt x="91338" y="137160"/>
                  </a:lnTo>
                  <a:lnTo>
                    <a:pt x="91338" y="127000"/>
                  </a:lnTo>
                  <a:lnTo>
                    <a:pt x="12547" y="127000"/>
                  </a:lnTo>
                  <a:lnTo>
                    <a:pt x="12547" y="71120"/>
                  </a:lnTo>
                  <a:lnTo>
                    <a:pt x="86194" y="71120"/>
                  </a:lnTo>
                  <a:lnTo>
                    <a:pt x="86194" y="60960"/>
                  </a:lnTo>
                  <a:lnTo>
                    <a:pt x="12547" y="60960"/>
                  </a:lnTo>
                  <a:lnTo>
                    <a:pt x="12547" y="11430"/>
                  </a:lnTo>
                  <a:lnTo>
                    <a:pt x="91338" y="11430"/>
                  </a:lnTo>
                  <a:lnTo>
                    <a:pt x="91338" y="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pic>
        <p:nvPicPr>
          <p:cNvPr id="14" name="object 14"/>
          <p:cNvPicPr/>
          <p:nvPr/>
        </p:nvPicPr>
        <p:blipFill>
          <a:blip r:embed="rId5" cstate="print"/>
          <a:stretch>
            <a:fillRect/>
          </a:stretch>
        </p:blipFill>
        <p:spPr>
          <a:xfrm>
            <a:off x="0" y="1530487"/>
            <a:ext cx="7559992" cy="6292888"/>
          </a:xfrm>
          <a:prstGeom prst="rect">
            <a:avLst/>
          </a:prstGeom>
        </p:spPr>
      </p:pic>
      <p:grpSp>
        <p:nvGrpSpPr>
          <p:cNvPr id="15" name="object 15"/>
          <p:cNvGrpSpPr/>
          <p:nvPr/>
        </p:nvGrpSpPr>
        <p:grpSpPr>
          <a:xfrm>
            <a:off x="3556799" y="0"/>
            <a:ext cx="1921510" cy="708025"/>
            <a:chOff x="3556799" y="0"/>
            <a:chExt cx="1921510" cy="708025"/>
          </a:xfrm>
        </p:grpSpPr>
        <p:sp>
          <p:nvSpPr>
            <p:cNvPr id="16" name="object 16"/>
            <p:cNvSpPr/>
            <p:nvPr/>
          </p:nvSpPr>
          <p:spPr>
            <a:xfrm>
              <a:off x="4060875" y="346100"/>
              <a:ext cx="1417320" cy="361315"/>
            </a:xfrm>
            <a:custGeom>
              <a:avLst/>
              <a:gdLst/>
              <a:ahLst/>
              <a:cxnLst/>
              <a:rect l="l" t="t" r="r" b="b"/>
              <a:pathLst>
                <a:path w="1417320" h="361315">
                  <a:moveTo>
                    <a:pt x="607961" y="180911"/>
                  </a:moveTo>
                  <a:lnTo>
                    <a:pt x="602246" y="133184"/>
                  </a:lnTo>
                  <a:lnTo>
                    <a:pt x="585889" y="90068"/>
                  </a:lnTo>
                  <a:lnTo>
                    <a:pt x="560095" y="53378"/>
                  </a:lnTo>
                  <a:lnTo>
                    <a:pt x="559587" y="52959"/>
                  </a:lnTo>
                  <a:lnTo>
                    <a:pt x="559587" y="180911"/>
                  </a:lnTo>
                  <a:lnTo>
                    <a:pt x="554012" y="225793"/>
                  </a:lnTo>
                  <a:lnTo>
                    <a:pt x="538022" y="263918"/>
                  </a:lnTo>
                  <a:lnTo>
                    <a:pt x="512660" y="293420"/>
                  </a:lnTo>
                  <a:lnTo>
                    <a:pt x="478993" y="312483"/>
                  </a:lnTo>
                  <a:lnTo>
                    <a:pt x="438086" y="319239"/>
                  </a:lnTo>
                  <a:lnTo>
                    <a:pt x="397129" y="312483"/>
                  </a:lnTo>
                  <a:lnTo>
                    <a:pt x="363321" y="293420"/>
                  </a:lnTo>
                  <a:lnTo>
                    <a:pt x="337807" y="263918"/>
                  </a:lnTo>
                  <a:lnTo>
                    <a:pt x="321691" y="225793"/>
                  </a:lnTo>
                  <a:lnTo>
                    <a:pt x="316064" y="180911"/>
                  </a:lnTo>
                  <a:lnTo>
                    <a:pt x="321691" y="135978"/>
                  </a:lnTo>
                  <a:lnTo>
                    <a:pt x="337807" y="97739"/>
                  </a:lnTo>
                  <a:lnTo>
                    <a:pt x="363321" y="68084"/>
                  </a:lnTo>
                  <a:lnTo>
                    <a:pt x="397129" y="48895"/>
                  </a:lnTo>
                  <a:lnTo>
                    <a:pt x="438086" y="42075"/>
                  </a:lnTo>
                  <a:lnTo>
                    <a:pt x="478993" y="48895"/>
                  </a:lnTo>
                  <a:lnTo>
                    <a:pt x="512660" y="68084"/>
                  </a:lnTo>
                  <a:lnTo>
                    <a:pt x="538022" y="97739"/>
                  </a:lnTo>
                  <a:lnTo>
                    <a:pt x="554012" y="135978"/>
                  </a:lnTo>
                  <a:lnTo>
                    <a:pt x="559587" y="180911"/>
                  </a:lnTo>
                  <a:lnTo>
                    <a:pt x="559587" y="52959"/>
                  </a:lnTo>
                  <a:lnTo>
                    <a:pt x="546569" y="42075"/>
                  </a:lnTo>
                  <a:lnTo>
                    <a:pt x="526072" y="24930"/>
                  </a:lnTo>
                  <a:lnTo>
                    <a:pt x="485000" y="6540"/>
                  </a:lnTo>
                  <a:lnTo>
                    <a:pt x="438086" y="0"/>
                  </a:lnTo>
                  <a:lnTo>
                    <a:pt x="391172" y="6540"/>
                  </a:lnTo>
                  <a:lnTo>
                    <a:pt x="350100" y="24930"/>
                  </a:lnTo>
                  <a:lnTo>
                    <a:pt x="316064" y="53378"/>
                  </a:lnTo>
                  <a:lnTo>
                    <a:pt x="290283" y="90068"/>
                  </a:lnTo>
                  <a:lnTo>
                    <a:pt x="274281" y="132257"/>
                  </a:lnTo>
                  <a:lnTo>
                    <a:pt x="278218" y="111493"/>
                  </a:lnTo>
                  <a:lnTo>
                    <a:pt x="270649" y="71602"/>
                  </a:lnTo>
                  <a:lnTo>
                    <a:pt x="253695" y="45224"/>
                  </a:lnTo>
                  <a:lnTo>
                    <a:pt x="248831" y="37668"/>
                  </a:lnTo>
                  <a:lnTo>
                    <a:pt x="229311" y="24422"/>
                  </a:lnTo>
                  <a:lnTo>
                    <a:pt x="229311" y="111493"/>
                  </a:lnTo>
                  <a:lnTo>
                    <a:pt x="224663" y="138353"/>
                  </a:lnTo>
                  <a:lnTo>
                    <a:pt x="211429" y="159486"/>
                  </a:lnTo>
                  <a:lnTo>
                    <a:pt x="190703" y="173329"/>
                  </a:lnTo>
                  <a:lnTo>
                    <a:pt x="163563" y="178282"/>
                  </a:lnTo>
                  <a:lnTo>
                    <a:pt x="48387" y="178282"/>
                  </a:lnTo>
                  <a:lnTo>
                    <a:pt x="48387" y="45224"/>
                  </a:lnTo>
                  <a:lnTo>
                    <a:pt x="163563" y="45224"/>
                  </a:lnTo>
                  <a:lnTo>
                    <a:pt x="188925" y="50114"/>
                  </a:lnTo>
                  <a:lnTo>
                    <a:pt x="209854" y="63766"/>
                  </a:lnTo>
                  <a:lnTo>
                    <a:pt x="224066" y="84721"/>
                  </a:lnTo>
                  <a:lnTo>
                    <a:pt x="229311" y="111493"/>
                  </a:lnTo>
                  <a:lnTo>
                    <a:pt x="229311" y="24422"/>
                  </a:lnTo>
                  <a:lnTo>
                    <a:pt x="214096" y="14097"/>
                  </a:lnTo>
                  <a:lnTo>
                    <a:pt x="167767" y="5257"/>
                  </a:lnTo>
                  <a:lnTo>
                    <a:pt x="0" y="5257"/>
                  </a:lnTo>
                  <a:lnTo>
                    <a:pt x="0" y="355523"/>
                  </a:lnTo>
                  <a:lnTo>
                    <a:pt x="48387" y="355523"/>
                  </a:lnTo>
                  <a:lnTo>
                    <a:pt x="48387" y="217728"/>
                  </a:lnTo>
                  <a:lnTo>
                    <a:pt x="167767" y="217728"/>
                  </a:lnTo>
                  <a:lnTo>
                    <a:pt x="214096" y="208902"/>
                  </a:lnTo>
                  <a:lnTo>
                    <a:pt x="248831" y="185318"/>
                  </a:lnTo>
                  <a:lnTo>
                    <a:pt x="270649" y="151396"/>
                  </a:lnTo>
                  <a:lnTo>
                    <a:pt x="273621" y="135737"/>
                  </a:lnTo>
                  <a:lnTo>
                    <a:pt x="268211" y="180911"/>
                  </a:lnTo>
                  <a:lnTo>
                    <a:pt x="273926" y="228612"/>
                  </a:lnTo>
                  <a:lnTo>
                    <a:pt x="290283" y="271627"/>
                  </a:lnTo>
                  <a:lnTo>
                    <a:pt x="316064" y="308190"/>
                  </a:lnTo>
                  <a:lnTo>
                    <a:pt x="350100" y="336524"/>
                  </a:lnTo>
                  <a:lnTo>
                    <a:pt x="391172" y="354825"/>
                  </a:lnTo>
                  <a:lnTo>
                    <a:pt x="438086" y="361315"/>
                  </a:lnTo>
                  <a:lnTo>
                    <a:pt x="485000" y="354825"/>
                  </a:lnTo>
                  <a:lnTo>
                    <a:pt x="526072" y="336524"/>
                  </a:lnTo>
                  <a:lnTo>
                    <a:pt x="546823" y="319239"/>
                  </a:lnTo>
                  <a:lnTo>
                    <a:pt x="560095" y="308190"/>
                  </a:lnTo>
                  <a:lnTo>
                    <a:pt x="585889" y="271627"/>
                  </a:lnTo>
                  <a:lnTo>
                    <a:pt x="602246" y="228612"/>
                  </a:lnTo>
                  <a:lnTo>
                    <a:pt x="607961" y="180911"/>
                  </a:lnTo>
                  <a:close/>
                </a:path>
                <a:path w="1417320" h="361315">
                  <a:moveTo>
                    <a:pt x="881418" y="266115"/>
                  </a:moveTo>
                  <a:lnTo>
                    <a:pt x="859066" y="208394"/>
                  </a:lnTo>
                  <a:lnTo>
                    <a:pt x="824623" y="185508"/>
                  </a:lnTo>
                  <a:lnTo>
                    <a:pt x="768870" y="160934"/>
                  </a:lnTo>
                  <a:lnTo>
                    <a:pt x="717296" y="139827"/>
                  </a:lnTo>
                  <a:lnTo>
                    <a:pt x="684860" y="122669"/>
                  </a:lnTo>
                  <a:lnTo>
                    <a:pt x="667994" y="105321"/>
                  </a:lnTo>
                  <a:lnTo>
                    <a:pt x="663155" y="83616"/>
                  </a:lnTo>
                  <a:lnTo>
                    <a:pt x="667905" y="63512"/>
                  </a:lnTo>
                  <a:lnTo>
                    <a:pt x="683018" y="50558"/>
                  </a:lnTo>
                  <a:lnTo>
                    <a:pt x="709752" y="43611"/>
                  </a:lnTo>
                  <a:lnTo>
                    <a:pt x="749401" y="41554"/>
                  </a:lnTo>
                  <a:lnTo>
                    <a:pt x="777430" y="42595"/>
                  </a:lnTo>
                  <a:lnTo>
                    <a:pt x="806348" y="45554"/>
                  </a:lnTo>
                  <a:lnTo>
                    <a:pt x="835050" y="50203"/>
                  </a:lnTo>
                  <a:lnTo>
                    <a:pt x="862482" y="56273"/>
                  </a:lnTo>
                  <a:lnTo>
                    <a:pt x="871423" y="17881"/>
                  </a:lnTo>
                  <a:lnTo>
                    <a:pt x="842873" y="10426"/>
                  </a:lnTo>
                  <a:lnTo>
                    <a:pt x="810679" y="4800"/>
                  </a:lnTo>
                  <a:lnTo>
                    <a:pt x="778090" y="1244"/>
                  </a:lnTo>
                  <a:lnTo>
                    <a:pt x="748360" y="0"/>
                  </a:lnTo>
                  <a:lnTo>
                    <a:pt x="691184" y="5003"/>
                  </a:lnTo>
                  <a:lnTo>
                    <a:pt x="649478" y="20320"/>
                  </a:lnTo>
                  <a:lnTo>
                    <a:pt x="623951" y="46367"/>
                  </a:lnTo>
                  <a:lnTo>
                    <a:pt x="615289" y="83616"/>
                  </a:lnTo>
                  <a:lnTo>
                    <a:pt x="621334" y="119164"/>
                  </a:lnTo>
                  <a:lnTo>
                    <a:pt x="641527" y="147129"/>
                  </a:lnTo>
                  <a:lnTo>
                    <a:pt x="678980" y="171335"/>
                  </a:lnTo>
                  <a:lnTo>
                    <a:pt x="736790" y="195643"/>
                  </a:lnTo>
                  <a:lnTo>
                    <a:pt x="785634" y="215328"/>
                  </a:lnTo>
                  <a:lnTo>
                    <a:pt x="815149" y="231990"/>
                  </a:lnTo>
                  <a:lnTo>
                    <a:pt x="829678" y="248373"/>
                  </a:lnTo>
                  <a:lnTo>
                    <a:pt x="833551" y="267169"/>
                  </a:lnTo>
                  <a:lnTo>
                    <a:pt x="827570" y="288556"/>
                  </a:lnTo>
                  <a:lnTo>
                    <a:pt x="810158" y="305358"/>
                  </a:lnTo>
                  <a:lnTo>
                    <a:pt x="782078" y="316344"/>
                  </a:lnTo>
                  <a:lnTo>
                    <a:pt x="744143" y="320281"/>
                  </a:lnTo>
                  <a:lnTo>
                    <a:pt x="712673" y="318490"/>
                  </a:lnTo>
                  <a:lnTo>
                    <a:pt x="679729" y="313448"/>
                  </a:lnTo>
                  <a:lnTo>
                    <a:pt x="646379" y="305650"/>
                  </a:lnTo>
                  <a:lnTo>
                    <a:pt x="613714" y="295579"/>
                  </a:lnTo>
                  <a:lnTo>
                    <a:pt x="603199" y="332905"/>
                  </a:lnTo>
                  <a:lnTo>
                    <a:pt x="638632" y="345338"/>
                  </a:lnTo>
                  <a:lnTo>
                    <a:pt x="674408" y="354215"/>
                  </a:lnTo>
                  <a:lnTo>
                    <a:pt x="710069" y="359537"/>
                  </a:lnTo>
                  <a:lnTo>
                    <a:pt x="745197" y="361315"/>
                  </a:lnTo>
                  <a:lnTo>
                    <a:pt x="801547" y="354279"/>
                  </a:lnTo>
                  <a:lnTo>
                    <a:pt x="844473" y="334619"/>
                  </a:lnTo>
                  <a:lnTo>
                    <a:pt x="871829" y="304507"/>
                  </a:lnTo>
                  <a:lnTo>
                    <a:pt x="881418" y="266115"/>
                  </a:lnTo>
                  <a:close/>
                </a:path>
                <a:path w="1417320" h="361315">
                  <a:moveTo>
                    <a:pt x="1182763" y="355523"/>
                  </a:moveTo>
                  <a:lnTo>
                    <a:pt x="1146987" y="266636"/>
                  </a:lnTo>
                  <a:lnTo>
                    <a:pt x="1131963" y="229298"/>
                  </a:lnTo>
                  <a:lnTo>
                    <a:pt x="1086523" y="116370"/>
                  </a:lnTo>
                  <a:lnTo>
                    <a:pt x="1086523" y="229298"/>
                  </a:lnTo>
                  <a:lnTo>
                    <a:pt x="956614" y="229298"/>
                  </a:lnTo>
                  <a:lnTo>
                    <a:pt x="1021829" y="57848"/>
                  </a:lnTo>
                  <a:lnTo>
                    <a:pt x="1086523" y="229298"/>
                  </a:lnTo>
                  <a:lnTo>
                    <a:pt x="1086523" y="116370"/>
                  </a:lnTo>
                  <a:lnTo>
                    <a:pt x="1062977" y="57848"/>
                  </a:lnTo>
                  <a:lnTo>
                    <a:pt x="1041819" y="5257"/>
                  </a:lnTo>
                  <a:lnTo>
                    <a:pt x="1001318" y="5257"/>
                  </a:lnTo>
                  <a:lnTo>
                    <a:pt x="860374" y="355523"/>
                  </a:lnTo>
                  <a:lnTo>
                    <a:pt x="908227" y="355523"/>
                  </a:lnTo>
                  <a:lnTo>
                    <a:pt x="943470" y="266636"/>
                  </a:lnTo>
                  <a:lnTo>
                    <a:pt x="1100188" y="266636"/>
                  </a:lnTo>
                  <a:lnTo>
                    <a:pt x="1134910" y="355523"/>
                  </a:lnTo>
                  <a:lnTo>
                    <a:pt x="1182763" y="355523"/>
                  </a:lnTo>
                  <a:close/>
                </a:path>
                <a:path w="1417320" h="361315">
                  <a:moveTo>
                    <a:pt x="1417307" y="5257"/>
                  </a:moveTo>
                  <a:lnTo>
                    <a:pt x="1367332" y="5257"/>
                  </a:lnTo>
                  <a:lnTo>
                    <a:pt x="1259522" y="171450"/>
                  </a:lnTo>
                  <a:lnTo>
                    <a:pt x="1151191" y="5257"/>
                  </a:lnTo>
                  <a:lnTo>
                    <a:pt x="1101217" y="5257"/>
                  </a:lnTo>
                  <a:lnTo>
                    <a:pt x="1235329" y="214579"/>
                  </a:lnTo>
                  <a:lnTo>
                    <a:pt x="1235329" y="355523"/>
                  </a:lnTo>
                  <a:lnTo>
                    <a:pt x="1283716" y="355523"/>
                  </a:lnTo>
                  <a:lnTo>
                    <a:pt x="1283716" y="214579"/>
                  </a:lnTo>
                  <a:lnTo>
                    <a:pt x="1417307" y="5257"/>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17" name="object 17"/>
            <p:cNvSpPr/>
            <p:nvPr/>
          </p:nvSpPr>
          <p:spPr>
            <a:xfrm>
              <a:off x="3556799" y="0"/>
              <a:ext cx="503555" cy="702945"/>
            </a:xfrm>
            <a:custGeom>
              <a:avLst/>
              <a:gdLst/>
              <a:ahLst/>
              <a:cxnLst/>
              <a:rect l="l" t="t" r="r" b="b"/>
              <a:pathLst>
                <a:path w="503554" h="702945">
                  <a:moveTo>
                    <a:pt x="502958" y="0"/>
                  </a:moveTo>
                  <a:lnTo>
                    <a:pt x="0" y="0"/>
                  </a:lnTo>
                  <a:lnTo>
                    <a:pt x="0" y="702411"/>
                  </a:lnTo>
                  <a:lnTo>
                    <a:pt x="502958" y="702411"/>
                  </a:lnTo>
                  <a:lnTo>
                    <a:pt x="502958" y="0"/>
                  </a:lnTo>
                  <a:close/>
                </a:path>
              </a:pathLst>
            </a:custGeom>
            <a:solidFill>
              <a:srgbClr val="009FE3"/>
            </a:solidFill>
          </p:spPr>
          <p:txBody>
            <a:bodyPr wrap="square" lIns="0" tIns="0" rIns="0" bIns="0" rtlCol="0"/>
            <a:lstStyle/>
            <a:p>
              <a:endParaRPr>
                <a:latin typeface="Trebuchet MS" panose="020B0703020202090204" pitchFamily="34" charset="0"/>
              </a:endParaRPr>
            </a:p>
          </p:txBody>
        </p:sp>
      </p:grpSp>
      <p:sp>
        <p:nvSpPr>
          <p:cNvPr id="18" name="object 18"/>
          <p:cNvSpPr/>
          <p:nvPr/>
        </p:nvSpPr>
        <p:spPr>
          <a:xfrm>
            <a:off x="1817992" y="351103"/>
            <a:ext cx="539115" cy="350520"/>
          </a:xfrm>
          <a:custGeom>
            <a:avLst/>
            <a:gdLst/>
            <a:ahLst/>
            <a:cxnLst/>
            <a:rect l="l" t="t" r="r" b="b"/>
            <a:pathLst>
              <a:path w="539114" h="350520">
                <a:moveTo>
                  <a:pt x="538530" y="350520"/>
                </a:moveTo>
                <a:lnTo>
                  <a:pt x="502767" y="261632"/>
                </a:lnTo>
                <a:lnTo>
                  <a:pt x="487743" y="224294"/>
                </a:lnTo>
                <a:lnTo>
                  <a:pt x="442290" y="111340"/>
                </a:lnTo>
                <a:lnTo>
                  <a:pt x="442290" y="224294"/>
                </a:lnTo>
                <a:lnTo>
                  <a:pt x="312381" y="224294"/>
                </a:lnTo>
                <a:lnTo>
                  <a:pt x="377596" y="52844"/>
                </a:lnTo>
                <a:lnTo>
                  <a:pt x="442290" y="224294"/>
                </a:lnTo>
                <a:lnTo>
                  <a:pt x="442290" y="111340"/>
                </a:lnTo>
                <a:lnTo>
                  <a:pt x="418757" y="52844"/>
                </a:lnTo>
                <a:lnTo>
                  <a:pt x="397586" y="254"/>
                </a:lnTo>
                <a:lnTo>
                  <a:pt x="357085" y="254"/>
                </a:lnTo>
                <a:lnTo>
                  <a:pt x="227203" y="323037"/>
                </a:lnTo>
                <a:lnTo>
                  <a:pt x="227203" y="308610"/>
                </a:lnTo>
                <a:lnTo>
                  <a:pt x="48387" y="308610"/>
                </a:lnTo>
                <a:lnTo>
                  <a:pt x="48387" y="0"/>
                </a:lnTo>
                <a:lnTo>
                  <a:pt x="0" y="0"/>
                </a:lnTo>
                <a:lnTo>
                  <a:pt x="0" y="308610"/>
                </a:lnTo>
                <a:lnTo>
                  <a:pt x="0" y="350520"/>
                </a:lnTo>
                <a:lnTo>
                  <a:pt x="216141" y="350520"/>
                </a:lnTo>
                <a:lnTo>
                  <a:pt x="227203" y="350520"/>
                </a:lnTo>
                <a:lnTo>
                  <a:pt x="263994" y="350520"/>
                </a:lnTo>
                <a:lnTo>
                  <a:pt x="299237" y="261632"/>
                </a:lnTo>
                <a:lnTo>
                  <a:pt x="455955" y="261632"/>
                </a:lnTo>
                <a:lnTo>
                  <a:pt x="490677" y="350520"/>
                </a:lnTo>
                <a:lnTo>
                  <a:pt x="538530" y="350520"/>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19" name="object 19"/>
          <p:cNvSpPr/>
          <p:nvPr/>
        </p:nvSpPr>
        <p:spPr>
          <a:xfrm>
            <a:off x="2435402" y="346100"/>
            <a:ext cx="990600" cy="361315"/>
          </a:xfrm>
          <a:custGeom>
            <a:avLst/>
            <a:gdLst/>
            <a:ahLst/>
            <a:cxnLst/>
            <a:rect l="l" t="t" r="r" b="b"/>
            <a:pathLst>
              <a:path w="990600" h="361315">
                <a:moveTo>
                  <a:pt x="315544" y="355523"/>
                </a:moveTo>
                <a:lnTo>
                  <a:pt x="210807" y="212991"/>
                </a:lnTo>
                <a:lnTo>
                  <a:pt x="206159" y="206679"/>
                </a:lnTo>
                <a:lnTo>
                  <a:pt x="237324" y="191858"/>
                </a:lnTo>
                <a:lnTo>
                  <a:pt x="255397" y="174078"/>
                </a:lnTo>
                <a:lnTo>
                  <a:pt x="260261" y="169291"/>
                </a:lnTo>
                <a:lnTo>
                  <a:pt x="274421" y="141097"/>
                </a:lnTo>
                <a:lnTo>
                  <a:pt x="279260" y="109397"/>
                </a:lnTo>
                <a:lnTo>
                  <a:pt x="271640" y="70053"/>
                </a:lnTo>
                <a:lnTo>
                  <a:pt x="255333" y="45224"/>
                </a:lnTo>
                <a:lnTo>
                  <a:pt x="249809" y="36817"/>
                </a:lnTo>
                <a:lnTo>
                  <a:pt x="230352" y="23850"/>
                </a:lnTo>
                <a:lnTo>
                  <a:pt x="230352" y="109397"/>
                </a:lnTo>
                <a:lnTo>
                  <a:pt x="225628" y="135928"/>
                </a:lnTo>
                <a:lnTo>
                  <a:pt x="212217" y="156337"/>
                </a:lnTo>
                <a:lnTo>
                  <a:pt x="191300" y="169443"/>
                </a:lnTo>
                <a:lnTo>
                  <a:pt x="164084" y="174078"/>
                </a:lnTo>
                <a:lnTo>
                  <a:pt x="48374" y="174078"/>
                </a:lnTo>
                <a:lnTo>
                  <a:pt x="48374" y="45224"/>
                </a:lnTo>
                <a:lnTo>
                  <a:pt x="164084" y="45224"/>
                </a:lnTo>
                <a:lnTo>
                  <a:pt x="189534" y="49784"/>
                </a:lnTo>
                <a:lnTo>
                  <a:pt x="210629" y="62725"/>
                </a:lnTo>
                <a:lnTo>
                  <a:pt x="225031" y="82956"/>
                </a:lnTo>
                <a:lnTo>
                  <a:pt x="230352" y="109397"/>
                </a:lnTo>
                <a:lnTo>
                  <a:pt x="230352" y="23850"/>
                </a:lnTo>
                <a:lnTo>
                  <a:pt x="215366" y="13843"/>
                </a:lnTo>
                <a:lnTo>
                  <a:pt x="169862" y="5257"/>
                </a:lnTo>
                <a:lnTo>
                  <a:pt x="0" y="5257"/>
                </a:lnTo>
                <a:lnTo>
                  <a:pt x="0" y="355523"/>
                </a:lnTo>
                <a:lnTo>
                  <a:pt x="48374" y="355523"/>
                </a:lnTo>
                <a:lnTo>
                  <a:pt x="48374" y="212991"/>
                </a:lnTo>
                <a:lnTo>
                  <a:pt x="153568" y="212991"/>
                </a:lnTo>
                <a:lnTo>
                  <a:pt x="258229" y="355523"/>
                </a:lnTo>
                <a:lnTo>
                  <a:pt x="315544" y="355523"/>
                </a:lnTo>
                <a:close/>
              </a:path>
              <a:path w="990600" h="361315">
                <a:moveTo>
                  <a:pt x="911923" y="13144"/>
                </a:moveTo>
                <a:lnTo>
                  <a:pt x="890244" y="7099"/>
                </a:lnTo>
                <a:lnTo>
                  <a:pt x="868273" y="3022"/>
                </a:lnTo>
                <a:lnTo>
                  <a:pt x="845502" y="723"/>
                </a:lnTo>
                <a:lnTo>
                  <a:pt x="821461" y="0"/>
                </a:lnTo>
                <a:lnTo>
                  <a:pt x="767816" y="6388"/>
                </a:lnTo>
                <a:lnTo>
                  <a:pt x="720890" y="24447"/>
                </a:lnTo>
                <a:lnTo>
                  <a:pt x="682015" y="52527"/>
                </a:lnTo>
                <a:lnTo>
                  <a:pt x="652576" y="88976"/>
                </a:lnTo>
                <a:lnTo>
                  <a:pt x="633907" y="132156"/>
                </a:lnTo>
                <a:lnTo>
                  <a:pt x="628484" y="172275"/>
                </a:lnTo>
                <a:lnTo>
                  <a:pt x="623798" y="133184"/>
                </a:lnTo>
                <a:lnTo>
                  <a:pt x="607453" y="90068"/>
                </a:lnTo>
                <a:lnTo>
                  <a:pt x="581660" y="53378"/>
                </a:lnTo>
                <a:lnTo>
                  <a:pt x="581139" y="52946"/>
                </a:lnTo>
                <a:lnTo>
                  <a:pt x="581139" y="180911"/>
                </a:lnTo>
                <a:lnTo>
                  <a:pt x="575564" y="225793"/>
                </a:lnTo>
                <a:lnTo>
                  <a:pt x="559574" y="263918"/>
                </a:lnTo>
                <a:lnTo>
                  <a:pt x="534212" y="293420"/>
                </a:lnTo>
                <a:lnTo>
                  <a:pt x="500557" y="312483"/>
                </a:lnTo>
                <a:lnTo>
                  <a:pt x="459651" y="319239"/>
                </a:lnTo>
                <a:lnTo>
                  <a:pt x="418680" y="312483"/>
                </a:lnTo>
                <a:lnTo>
                  <a:pt x="384886" y="293420"/>
                </a:lnTo>
                <a:lnTo>
                  <a:pt x="359371" y="263918"/>
                </a:lnTo>
                <a:lnTo>
                  <a:pt x="343255" y="225793"/>
                </a:lnTo>
                <a:lnTo>
                  <a:pt x="337642" y="180911"/>
                </a:lnTo>
                <a:lnTo>
                  <a:pt x="343255" y="135978"/>
                </a:lnTo>
                <a:lnTo>
                  <a:pt x="359371" y="97739"/>
                </a:lnTo>
                <a:lnTo>
                  <a:pt x="384886" y="68084"/>
                </a:lnTo>
                <a:lnTo>
                  <a:pt x="418680" y="48895"/>
                </a:lnTo>
                <a:lnTo>
                  <a:pt x="459651" y="42075"/>
                </a:lnTo>
                <a:lnTo>
                  <a:pt x="500557" y="48895"/>
                </a:lnTo>
                <a:lnTo>
                  <a:pt x="534212" y="68084"/>
                </a:lnTo>
                <a:lnTo>
                  <a:pt x="559574" y="97739"/>
                </a:lnTo>
                <a:lnTo>
                  <a:pt x="575564" y="135978"/>
                </a:lnTo>
                <a:lnTo>
                  <a:pt x="581139" y="180911"/>
                </a:lnTo>
                <a:lnTo>
                  <a:pt x="581139" y="52946"/>
                </a:lnTo>
                <a:lnTo>
                  <a:pt x="568134" y="42075"/>
                </a:lnTo>
                <a:lnTo>
                  <a:pt x="547624" y="24930"/>
                </a:lnTo>
                <a:lnTo>
                  <a:pt x="506564" y="6540"/>
                </a:lnTo>
                <a:lnTo>
                  <a:pt x="459651" y="0"/>
                </a:lnTo>
                <a:lnTo>
                  <a:pt x="412737" y="6540"/>
                </a:lnTo>
                <a:lnTo>
                  <a:pt x="371665" y="24930"/>
                </a:lnTo>
                <a:lnTo>
                  <a:pt x="337629" y="53378"/>
                </a:lnTo>
                <a:lnTo>
                  <a:pt x="311835" y="90068"/>
                </a:lnTo>
                <a:lnTo>
                  <a:pt x="295490" y="133184"/>
                </a:lnTo>
                <a:lnTo>
                  <a:pt x="289775" y="180911"/>
                </a:lnTo>
                <a:lnTo>
                  <a:pt x="295490" y="228612"/>
                </a:lnTo>
                <a:lnTo>
                  <a:pt x="311835" y="271627"/>
                </a:lnTo>
                <a:lnTo>
                  <a:pt x="337629" y="308190"/>
                </a:lnTo>
                <a:lnTo>
                  <a:pt x="371665" y="336524"/>
                </a:lnTo>
                <a:lnTo>
                  <a:pt x="412737" y="354825"/>
                </a:lnTo>
                <a:lnTo>
                  <a:pt x="459651" y="361315"/>
                </a:lnTo>
                <a:lnTo>
                  <a:pt x="506564" y="354825"/>
                </a:lnTo>
                <a:lnTo>
                  <a:pt x="547624" y="336524"/>
                </a:lnTo>
                <a:lnTo>
                  <a:pt x="581660" y="308190"/>
                </a:lnTo>
                <a:lnTo>
                  <a:pt x="607453" y="271627"/>
                </a:lnTo>
                <a:lnTo>
                  <a:pt x="623798" y="228612"/>
                </a:lnTo>
                <a:lnTo>
                  <a:pt x="628548" y="189014"/>
                </a:lnTo>
                <a:lnTo>
                  <a:pt x="633907" y="228663"/>
                </a:lnTo>
                <a:lnTo>
                  <a:pt x="652576" y="271932"/>
                </a:lnTo>
                <a:lnTo>
                  <a:pt x="682015" y="308521"/>
                </a:lnTo>
                <a:lnTo>
                  <a:pt x="720890" y="336727"/>
                </a:lnTo>
                <a:lnTo>
                  <a:pt x="767816" y="354888"/>
                </a:lnTo>
                <a:lnTo>
                  <a:pt x="821461" y="361315"/>
                </a:lnTo>
                <a:lnTo>
                  <a:pt x="844677" y="360362"/>
                </a:lnTo>
                <a:lnTo>
                  <a:pt x="867613" y="357632"/>
                </a:lnTo>
                <a:lnTo>
                  <a:pt x="889939" y="353314"/>
                </a:lnTo>
                <a:lnTo>
                  <a:pt x="911390" y="347637"/>
                </a:lnTo>
                <a:lnTo>
                  <a:pt x="901928" y="308724"/>
                </a:lnTo>
                <a:lnTo>
                  <a:pt x="880897" y="313245"/>
                </a:lnTo>
                <a:lnTo>
                  <a:pt x="861098" y="316547"/>
                </a:lnTo>
                <a:lnTo>
                  <a:pt x="842378" y="318554"/>
                </a:lnTo>
                <a:lnTo>
                  <a:pt x="824611" y="319239"/>
                </a:lnTo>
                <a:lnTo>
                  <a:pt x="774192" y="312674"/>
                </a:lnTo>
                <a:lnTo>
                  <a:pt x="732917" y="293992"/>
                </a:lnTo>
                <a:lnTo>
                  <a:pt x="701967" y="264706"/>
                </a:lnTo>
                <a:lnTo>
                  <a:pt x="682523" y="226339"/>
                </a:lnTo>
                <a:lnTo>
                  <a:pt x="675779" y="180390"/>
                </a:lnTo>
                <a:lnTo>
                  <a:pt x="682523" y="134505"/>
                </a:lnTo>
                <a:lnTo>
                  <a:pt x="701967" y="96266"/>
                </a:lnTo>
                <a:lnTo>
                  <a:pt x="732917" y="67132"/>
                </a:lnTo>
                <a:lnTo>
                  <a:pt x="774192" y="48577"/>
                </a:lnTo>
                <a:lnTo>
                  <a:pt x="824611" y="42075"/>
                </a:lnTo>
                <a:lnTo>
                  <a:pt x="844156" y="42748"/>
                </a:lnTo>
                <a:lnTo>
                  <a:pt x="864260" y="44704"/>
                </a:lnTo>
                <a:lnTo>
                  <a:pt x="883856" y="47840"/>
                </a:lnTo>
                <a:lnTo>
                  <a:pt x="901928" y="52070"/>
                </a:lnTo>
                <a:lnTo>
                  <a:pt x="911923" y="13144"/>
                </a:lnTo>
                <a:close/>
              </a:path>
              <a:path w="990600" h="361315">
                <a:moveTo>
                  <a:pt x="990269" y="196773"/>
                </a:moveTo>
                <a:lnTo>
                  <a:pt x="941882" y="196773"/>
                </a:lnTo>
                <a:lnTo>
                  <a:pt x="941882" y="355523"/>
                </a:lnTo>
                <a:lnTo>
                  <a:pt x="990269" y="355523"/>
                </a:lnTo>
                <a:lnTo>
                  <a:pt x="990269" y="196773"/>
                </a:lnTo>
                <a:close/>
              </a:path>
            </a:pathLst>
          </a:custGeom>
          <a:solidFill>
            <a:srgbClr val="000000"/>
          </a:solidFill>
        </p:spPr>
        <p:txBody>
          <a:bodyPr wrap="square" lIns="0" tIns="0" rIns="0" bIns="0" rtlCol="0"/>
          <a:lstStyle/>
          <a:p>
            <a:endParaRPr>
              <a:latin typeface="Trebuchet MS" panose="020B0703020202090204" pitchFamily="34" charset="0"/>
            </a:endParaRPr>
          </a:p>
        </p:txBody>
      </p:sp>
      <p:sp>
        <p:nvSpPr>
          <p:cNvPr id="20" name="object 20"/>
          <p:cNvSpPr/>
          <p:nvPr/>
        </p:nvSpPr>
        <p:spPr>
          <a:xfrm>
            <a:off x="3377285" y="351103"/>
            <a:ext cx="565150" cy="350520"/>
          </a:xfrm>
          <a:custGeom>
            <a:avLst/>
            <a:gdLst/>
            <a:ahLst/>
            <a:cxnLst/>
            <a:rect l="l" t="t" r="r" b="b"/>
            <a:pathLst>
              <a:path w="565150" h="350520">
                <a:moveTo>
                  <a:pt x="279806" y="0"/>
                </a:moveTo>
                <a:lnTo>
                  <a:pt x="230886" y="0"/>
                </a:lnTo>
                <a:lnTo>
                  <a:pt x="230886" y="149860"/>
                </a:lnTo>
                <a:lnTo>
                  <a:pt x="48387" y="149860"/>
                </a:lnTo>
                <a:lnTo>
                  <a:pt x="48387" y="0"/>
                </a:lnTo>
                <a:lnTo>
                  <a:pt x="0" y="0"/>
                </a:lnTo>
                <a:lnTo>
                  <a:pt x="0" y="149860"/>
                </a:lnTo>
                <a:lnTo>
                  <a:pt x="0" y="191770"/>
                </a:lnTo>
                <a:lnTo>
                  <a:pt x="230886" y="191770"/>
                </a:lnTo>
                <a:lnTo>
                  <a:pt x="230886" y="350520"/>
                </a:lnTo>
                <a:lnTo>
                  <a:pt x="279806" y="350520"/>
                </a:lnTo>
                <a:lnTo>
                  <a:pt x="279806" y="191770"/>
                </a:lnTo>
                <a:lnTo>
                  <a:pt x="279806" y="149860"/>
                </a:lnTo>
                <a:lnTo>
                  <a:pt x="279806" y="0"/>
                </a:lnTo>
                <a:close/>
              </a:path>
              <a:path w="565150" h="350520">
                <a:moveTo>
                  <a:pt x="564832" y="0"/>
                </a:moveTo>
                <a:lnTo>
                  <a:pt x="322910" y="0"/>
                </a:lnTo>
                <a:lnTo>
                  <a:pt x="322910" y="41910"/>
                </a:lnTo>
                <a:lnTo>
                  <a:pt x="322910" y="148590"/>
                </a:lnTo>
                <a:lnTo>
                  <a:pt x="322910" y="190500"/>
                </a:lnTo>
                <a:lnTo>
                  <a:pt x="322910" y="308610"/>
                </a:lnTo>
                <a:lnTo>
                  <a:pt x="322910" y="350520"/>
                </a:lnTo>
                <a:lnTo>
                  <a:pt x="564832" y="350520"/>
                </a:lnTo>
                <a:lnTo>
                  <a:pt x="564832" y="308610"/>
                </a:lnTo>
                <a:lnTo>
                  <a:pt x="371830" y="308610"/>
                </a:lnTo>
                <a:lnTo>
                  <a:pt x="371830" y="190500"/>
                </a:lnTo>
                <a:lnTo>
                  <a:pt x="552742" y="190500"/>
                </a:lnTo>
                <a:lnTo>
                  <a:pt x="552742" y="148590"/>
                </a:lnTo>
                <a:lnTo>
                  <a:pt x="371830" y="148590"/>
                </a:lnTo>
                <a:lnTo>
                  <a:pt x="371830" y="41910"/>
                </a:lnTo>
                <a:lnTo>
                  <a:pt x="564832" y="41910"/>
                </a:lnTo>
                <a:lnTo>
                  <a:pt x="564832" y="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nvGrpSpPr>
          <p:cNvPr id="21" name="object 21"/>
          <p:cNvGrpSpPr/>
          <p:nvPr/>
        </p:nvGrpSpPr>
        <p:grpSpPr>
          <a:xfrm>
            <a:off x="2431378" y="761365"/>
            <a:ext cx="2760345" cy="177800"/>
            <a:chOff x="2431378" y="761365"/>
            <a:chExt cx="2760345" cy="177800"/>
          </a:xfrm>
        </p:grpSpPr>
        <p:sp>
          <p:nvSpPr>
            <p:cNvPr id="22" name="object 22"/>
            <p:cNvSpPr/>
            <p:nvPr/>
          </p:nvSpPr>
          <p:spPr>
            <a:xfrm>
              <a:off x="2431376" y="761377"/>
              <a:ext cx="927735" cy="141605"/>
            </a:xfrm>
            <a:custGeom>
              <a:avLst/>
              <a:gdLst/>
              <a:ahLst/>
              <a:cxnLst/>
              <a:rect l="l" t="t" r="r" b="b"/>
              <a:pathLst>
                <a:path w="927735" h="141605">
                  <a:moveTo>
                    <a:pt x="205930" y="139065"/>
                  </a:moveTo>
                  <a:lnTo>
                    <a:pt x="190004" y="100799"/>
                  </a:lnTo>
                  <a:lnTo>
                    <a:pt x="185813" y="90716"/>
                  </a:lnTo>
                  <a:lnTo>
                    <a:pt x="174040" y="62420"/>
                  </a:lnTo>
                  <a:lnTo>
                    <a:pt x="174040" y="90716"/>
                  </a:lnTo>
                  <a:lnTo>
                    <a:pt x="115011" y="90716"/>
                  </a:lnTo>
                  <a:lnTo>
                    <a:pt x="144424" y="17068"/>
                  </a:lnTo>
                  <a:lnTo>
                    <a:pt x="174040" y="90716"/>
                  </a:lnTo>
                  <a:lnTo>
                    <a:pt x="174040" y="62420"/>
                  </a:lnTo>
                  <a:lnTo>
                    <a:pt x="155181" y="17068"/>
                  </a:lnTo>
                  <a:lnTo>
                    <a:pt x="148945" y="2057"/>
                  </a:lnTo>
                  <a:lnTo>
                    <a:pt x="139903" y="2057"/>
                  </a:lnTo>
                  <a:lnTo>
                    <a:pt x="84340" y="136131"/>
                  </a:lnTo>
                  <a:lnTo>
                    <a:pt x="84340" y="128892"/>
                  </a:lnTo>
                  <a:lnTo>
                    <a:pt x="12344" y="128892"/>
                  </a:lnTo>
                  <a:lnTo>
                    <a:pt x="12344" y="1892"/>
                  </a:lnTo>
                  <a:lnTo>
                    <a:pt x="0" y="1892"/>
                  </a:lnTo>
                  <a:lnTo>
                    <a:pt x="0" y="128892"/>
                  </a:lnTo>
                  <a:lnTo>
                    <a:pt x="0" y="139052"/>
                  </a:lnTo>
                  <a:lnTo>
                    <a:pt x="83121" y="139052"/>
                  </a:lnTo>
                  <a:lnTo>
                    <a:pt x="95669" y="139065"/>
                  </a:lnTo>
                  <a:lnTo>
                    <a:pt x="110896" y="100799"/>
                  </a:lnTo>
                  <a:lnTo>
                    <a:pt x="178155" y="100799"/>
                  </a:lnTo>
                  <a:lnTo>
                    <a:pt x="193382" y="139065"/>
                  </a:lnTo>
                  <a:lnTo>
                    <a:pt x="205930" y="139065"/>
                  </a:lnTo>
                  <a:close/>
                </a:path>
                <a:path w="927735" h="141605">
                  <a:moveTo>
                    <a:pt x="314147" y="100990"/>
                  </a:moveTo>
                  <a:lnTo>
                    <a:pt x="312585" y="89789"/>
                  </a:lnTo>
                  <a:lnTo>
                    <a:pt x="307848" y="80175"/>
                  </a:lnTo>
                  <a:lnTo>
                    <a:pt x="301802" y="74371"/>
                  </a:lnTo>
                  <a:lnTo>
                    <a:pt x="301802" y="100990"/>
                  </a:lnTo>
                  <a:lnTo>
                    <a:pt x="299618" y="112649"/>
                  </a:lnTo>
                  <a:lnTo>
                    <a:pt x="293497" y="121234"/>
                  </a:lnTo>
                  <a:lnTo>
                    <a:pt x="284010" y="126542"/>
                  </a:lnTo>
                  <a:lnTo>
                    <a:pt x="271767" y="128358"/>
                  </a:lnTo>
                  <a:lnTo>
                    <a:pt x="223012" y="128358"/>
                  </a:lnTo>
                  <a:lnTo>
                    <a:pt x="223012" y="73431"/>
                  </a:lnTo>
                  <a:lnTo>
                    <a:pt x="271360" y="73431"/>
                  </a:lnTo>
                  <a:lnTo>
                    <a:pt x="284797" y="75514"/>
                  </a:lnTo>
                  <a:lnTo>
                    <a:pt x="294297" y="81280"/>
                  </a:lnTo>
                  <a:lnTo>
                    <a:pt x="299935" y="90004"/>
                  </a:lnTo>
                  <a:lnTo>
                    <a:pt x="301802" y="100990"/>
                  </a:lnTo>
                  <a:lnTo>
                    <a:pt x="301802" y="74371"/>
                  </a:lnTo>
                  <a:lnTo>
                    <a:pt x="300824" y="73431"/>
                  </a:lnTo>
                  <a:lnTo>
                    <a:pt x="299821" y="72478"/>
                  </a:lnTo>
                  <a:lnTo>
                    <a:pt x="288442" y="67056"/>
                  </a:lnTo>
                  <a:lnTo>
                    <a:pt x="295579" y="63144"/>
                  </a:lnTo>
                  <a:lnTo>
                    <a:pt x="297789" y="61937"/>
                  </a:lnTo>
                  <a:lnTo>
                    <a:pt x="304546" y="54749"/>
                  </a:lnTo>
                  <a:lnTo>
                    <a:pt x="308648" y="46202"/>
                  </a:lnTo>
                  <a:lnTo>
                    <a:pt x="310032" y="37020"/>
                  </a:lnTo>
                  <a:lnTo>
                    <a:pt x="307276" y="22707"/>
                  </a:lnTo>
                  <a:lnTo>
                    <a:pt x="299821" y="12738"/>
                  </a:lnTo>
                  <a:lnTo>
                    <a:pt x="299021" y="11671"/>
                  </a:lnTo>
                  <a:lnTo>
                    <a:pt x="297484" y="10883"/>
                  </a:lnTo>
                  <a:lnTo>
                    <a:pt x="297484" y="38049"/>
                  </a:lnTo>
                  <a:lnTo>
                    <a:pt x="294894" y="49352"/>
                  </a:lnTo>
                  <a:lnTo>
                    <a:pt x="287909" y="57162"/>
                  </a:lnTo>
                  <a:lnTo>
                    <a:pt x="277698" y="61683"/>
                  </a:lnTo>
                  <a:lnTo>
                    <a:pt x="265391" y="63144"/>
                  </a:lnTo>
                  <a:lnTo>
                    <a:pt x="223012" y="63144"/>
                  </a:lnTo>
                  <a:lnTo>
                    <a:pt x="223012" y="12738"/>
                  </a:lnTo>
                  <a:lnTo>
                    <a:pt x="266217" y="12738"/>
                  </a:lnTo>
                  <a:lnTo>
                    <a:pt x="278904" y="14236"/>
                  </a:lnTo>
                  <a:lnTo>
                    <a:pt x="288785" y="18846"/>
                  </a:lnTo>
                  <a:lnTo>
                    <a:pt x="295198" y="26720"/>
                  </a:lnTo>
                  <a:lnTo>
                    <a:pt x="297484" y="38049"/>
                  </a:lnTo>
                  <a:lnTo>
                    <a:pt x="297484" y="10883"/>
                  </a:lnTo>
                  <a:lnTo>
                    <a:pt x="285203" y="4572"/>
                  </a:lnTo>
                  <a:lnTo>
                    <a:pt x="265811" y="2057"/>
                  </a:lnTo>
                  <a:lnTo>
                    <a:pt x="210667" y="2057"/>
                  </a:lnTo>
                  <a:lnTo>
                    <a:pt x="210667" y="139052"/>
                  </a:lnTo>
                  <a:lnTo>
                    <a:pt x="272592" y="139052"/>
                  </a:lnTo>
                  <a:lnTo>
                    <a:pt x="290283" y="135890"/>
                  </a:lnTo>
                  <a:lnTo>
                    <a:pt x="301891" y="128358"/>
                  </a:lnTo>
                  <a:lnTo>
                    <a:pt x="303314" y="127431"/>
                  </a:lnTo>
                  <a:lnTo>
                    <a:pt x="311378" y="115277"/>
                  </a:lnTo>
                  <a:lnTo>
                    <a:pt x="314147" y="100990"/>
                  </a:lnTo>
                  <a:close/>
                </a:path>
                <a:path w="927735" h="141605">
                  <a:moveTo>
                    <a:pt x="445198" y="70764"/>
                  </a:moveTo>
                  <a:lnTo>
                    <a:pt x="440512" y="43484"/>
                  </a:lnTo>
                  <a:lnTo>
                    <a:pt x="432854" y="30403"/>
                  </a:lnTo>
                  <a:lnTo>
                    <a:pt x="432854" y="70764"/>
                  </a:lnTo>
                  <a:lnTo>
                    <a:pt x="429031" y="94602"/>
                  </a:lnTo>
                  <a:lnTo>
                    <a:pt x="418299" y="113576"/>
                  </a:lnTo>
                  <a:lnTo>
                    <a:pt x="401789" y="126098"/>
                  </a:lnTo>
                  <a:lnTo>
                    <a:pt x="380606" y="130619"/>
                  </a:lnTo>
                  <a:lnTo>
                    <a:pt x="359422" y="126098"/>
                  </a:lnTo>
                  <a:lnTo>
                    <a:pt x="342900" y="113576"/>
                  </a:lnTo>
                  <a:lnTo>
                    <a:pt x="332181" y="94602"/>
                  </a:lnTo>
                  <a:lnTo>
                    <a:pt x="328358" y="70764"/>
                  </a:lnTo>
                  <a:lnTo>
                    <a:pt x="332181" y="46888"/>
                  </a:lnTo>
                  <a:lnTo>
                    <a:pt x="342900" y="27851"/>
                  </a:lnTo>
                  <a:lnTo>
                    <a:pt x="359422" y="15252"/>
                  </a:lnTo>
                  <a:lnTo>
                    <a:pt x="380606" y="10693"/>
                  </a:lnTo>
                  <a:lnTo>
                    <a:pt x="401789" y="15252"/>
                  </a:lnTo>
                  <a:lnTo>
                    <a:pt x="418299" y="27851"/>
                  </a:lnTo>
                  <a:lnTo>
                    <a:pt x="429031" y="46888"/>
                  </a:lnTo>
                  <a:lnTo>
                    <a:pt x="432854" y="70764"/>
                  </a:lnTo>
                  <a:lnTo>
                    <a:pt x="432854" y="30403"/>
                  </a:lnTo>
                  <a:lnTo>
                    <a:pt x="427329" y="20955"/>
                  </a:lnTo>
                  <a:lnTo>
                    <a:pt x="413651" y="10693"/>
                  </a:lnTo>
                  <a:lnTo>
                    <a:pt x="406920" y="5651"/>
                  </a:lnTo>
                  <a:lnTo>
                    <a:pt x="380606" y="0"/>
                  </a:lnTo>
                  <a:lnTo>
                    <a:pt x="354279" y="5651"/>
                  </a:lnTo>
                  <a:lnTo>
                    <a:pt x="333883" y="20955"/>
                  </a:lnTo>
                  <a:lnTo>
                    <a:pt x="320687" y="43484"/>
                  </a:lnTo>
                  <a:lnTo>
                    <a:pt x="316014" y="70764"/>
                  </a:lnTo>
                  <a:lnTo>
                    <a:pt x="320687" y="98018"/>
                  </a:lnTo>
                  <a:lnTo>
                    <a:pt x="333883" y="120459"/>
                  </a:lnTo>
                  <a:lnTo>
                    <a:pt x="354279" y="135699"/>
                  </a:lnTo>
                  <a:lnTo>
                    <a:pt x="380606" y="141312"/>
                  </a:lnTo>
                  <a:lnTo>
                    <a:pt x="406920" y="135699"/>
                  </a:lnTo>
                  <a:lnTo>
                    <a:pt x="413727" y="130619"/>
                  </a:lnTo>
                  <a:lnTo>
                    <a:pt x="427329" y="120459"/>
                  </a:lnTo>
                  <a:lnTo>
                    <a:pt x="440512" y="98018"/>
                  </a:lnTo>
                  <a:lnTo>
                    <a:pt x="445198" y="70764"/>
                  </a:lnTo>
                  <a:close/>
                </a:path>
                <a:path w="927735" h="141605">
                  <a:moveTo>
                    <a:pt x="694753" y="139065"/>
                  </a:moveTo>
                  <a:lnTo>
                    <a:pt x="678840" y="100799"/>
                  </a:lnTo>
                  <a:lnTo>
                    <a:pt x="674649" y="90716"/>
                  </a:lnTo>
                  <a:lnTo>
                    <a:pt x="662863" y="62382"/>
                  </a:lnTo>
                  <a:lnTo>
                    <a:pt x="662863" y="90716"/>
                  </a:lnTo>
                  <a:lnTo>
                    <a:pt x="603834" y="90716"/>
                  </a:lnTo>
                  <a:lnTo>
                    <a:pt x="633247" y="17068"/>
                  </a:lnTo>
                  <a:lnTo>
                    <a:pt x="662863" y="90716"/>
                  </a:lnTo>
                  <a:lnTo>
                    <a:pt x="662863" y="62382"/>
                  </a:lnTo>
                  <a:lnTo>
                    <a:pt x="644017" y="17068"/>
                  </a:lnTo>
                  <a:lnTo>
                    <a:pt x="637768" y="2057"/>
                  </a:lnTo>
                  <a:lnTo>
                    <a:pt x="628726" y="2057"/>
                  </a:lnTo>
                  <a:lnTo>
                    <a:pt x="573481" y="135343"/>
                  </a:lnTo>
                  <a:lnTo>
                    <a:pt x="532333" y="79616"/>
                  </a:lnTo>
                  <a:lnTo>
                    <a:pt x="531406" y="78371"/>
                  </a:lnTo>
                  <a:lnTo>
                    <a:pt x="544410" y="73101"/>
                  </a:lnTo>
                  <a:lnTo>
                    <a:pt x="548563" y="69329"/>
                  </a:lnTo>
                  <a:lnTo>
                    <a:pt x="553961" y="64439"/>
                  </a:lnTo>
                  <a:lnTo>
                    <a:pt x="559841" y="53378"/>
                  </a:lnTo>
                  <a:lnTo>
                    <a:pt x="561848" y="40932"/>
                  </a:lnTo>
                  <a:lnTo>
                    <a:pt x="559092" y="26352"/>
                  </a:lnTo>
                  <a:lnTo>
                    <a:pt x="551027" y="13931"/>
                  </a:lnTo>
                  <a:lnTo>
                    <a:pt x="549503" y="12928"/>
                  </a:lnTo>
                  <a:lnTo>
                    <a:pt x="549503" y="40932"/>
                  </a:lnTo>
                  <a:lnTo>
                    <a:pt x="547522" y="52578"/>
                  </a:lnTo>
                  <a:lnTo>
                    <a:pt x="541769" y="61531"/>
                  </a:lnTo>
                  <a:lnTo>
                    <a:pt x="532587" y="67297"/>
                  </a:lnTo>
                  <a:lnTo>
                    <a:pt x="520293" y="69329"/>
                  </a:lnTo>
                  <a:lnTo>
                    <a:pt x="470712" y="69329"/>
                  </a:lnTo>
                  <a:lnTo>
                    <a:pt x="470712" y="12750"/>
                  </a:lnTo>
                  <a:lnTo>
                    <a:pt x="520293" y="12750"/>
                  </a:lnTo>
                  <a:lnTo>
                    <a:pt x="531456" y="14757"/>
                  </a:lnTo>
                  <a:lnTo>
                    <a:pt x="540766" y="20434"/>
                  </a:lnTo>
                  <a:lnTo>
                    <a:pt x="547141" y="29324"/>
                  </a:lnTo>
                  <a:lnTo>
                    <a:pt x="549503" y="40932"/>
                  </a:lnTo>
                  <a:lnTo>
                    <a:pt x="549503" y="12928"/>
                  </a:lnTo>
                  <a:lnTo>
                    <a:pt x="549236" y="12750"/>
                  </a:lnTo>
                  <a:lnTo>
                    <a:pt x="537984" y="5295"/>
                  </a:lnTo>
                  <a:lnTo>
                    <a:pt x="520293" y="2057"/>
                  </a:lnTo>
                  <a:lnTo>
                    <a:pt x="458381" y="2057"/>
                  </a:lnTo>
                  <a:lnTo>
                    <a:pt x="458381" y="139065"/>
                  </a:lnTo>
                  <a:lnTo>
                    <a:pt x="470712" y="139065"/>
                  </a:lnTo>
                  <a:lnTo>
                    <a:pt x="470712" y="79616"/>
                  </a:lnTo>
                  <a:lnTo>
                    <a:pt x="518439" y="79616"/>
                  </a:lnTo>
                  <a:lnTo>
                    <a:pt x="562254" y="139065"/>
                  </a:lnTo>
                  <a:lnTo>
                    <a:pt x="571944" y="139065"/>
                  </a:lnTo>
                  <a:lnTo>
                    <a:pt x="576249" y="139065"/>
                  </a:lnTo>
                  <a:lnTo>
                    <a:pt x="584492" y="139065"/>
                  </a:lnTo>
                  <a:lnTo>
                    <a:pt x="599719" y="100799"/>
                  </a:lnTo>
                  <a:lnTo>
                    <a:pt x="666978" y="100799"/>
                  </a:lnTo>
                  <a:lnTo>
                    <a:pt x="682205" y="139065"/>
                  </a:lnTo>
                  <a:lnTo>
                    <a:pt x="694753" y="139065"/>
                  </a:lnTo>
                  <a:close/>
                </a:path>
                <a:path w="927735" h="141605">
                  <a:moveTo>
                    <a:pt x="780351" y="2590"/>
                  </a:moveTo>
                  <a:lnTo>
                    <a:pt x="673798" y="2590"/>
                  </a:lnTo>
                  <a:lnTo>
                    <a:pt x="673798" y="12750"/>
                  </a:lnTo>
                  <a:lnTo>
                    <a:pt x="720902" y="12750"/>
                  </a:lnTo>
                  <a:lnTo>
                    <a:pt x="720902" y="138480"/>
                  </a:lnTo>
                  <a:lnTo>
                    <a:pt x="733247" y="138480"/>
                  </a:lnTo>
                  <a:lnTo>
                    <a:pt x="733247" y="12750"/>
                  </a:lnTo>
                  <a:lnTo>
                    <a:pt x="780351" y="12750"/>
                  </a:lnTo>
                  <a:lnTo>
                    <a:pt x="780351" y="2590"/>
                  </a:lnTo>
                  <a:close/>
                </a:path>
                <a:path w="927735" h="141605">
                  <a:moveTo>
                    <a:pt x="901103" y="70764"/>
                  </a:moveTo>
                  <a:lnTo>
                    <a:pt x="896429" y="43484"/>
                  </a:lnTo>
                  <a:lnTo>
                    <a:pt x="888758" y="30391"/>
                  </a:lnTo>
                  <a:lnTo>
                    <a:pt x="888758" y="70764"/>
                  </a:lnTo>
                  <a:lnTo>
                    <a:pt x="884936" y="94602"/>
                  </a:lnTo>
                  <a:lnTo>
                    <a:pt x="874217" y="113576"/>
                  </a:lnTo>
                  <a:lnTo>
                    <a:pt x="857694" y="126098"/>
                  </a:lnTo>
                  <a:lnTo>
                    <a:pt x="836510" y="130619"/>
                  </a:lnTo>
                  <a:lnTo>
                    <a:pt x="815327" y="126098"/>
                  </a:lnTo>
                  <a:lnTo>
                    <a:pt x="798817" y="113576"/>
                  </a:lnTo>
                  <a:lnTo>
                    <a:pt x="788085" y="94602"/>
                  </a:lnTo>
                  <a:lnTo>
                    <a:pt x="784263" y="70764"/>
                  </a:lnTo>
                  <a:lnTo>
                    <a:pt x="788085" y="46888"/>
                  </a:lnTo>
                  <a:lnTo>
                    <a:pt x="798817" y="27851"/>
                  </a:lnTo>
                  <a:lnTo>
                    <a:pt x="815327" y="15252"/>
                  </a:lnTo>
                  <a:lnTo>
                    <a:pt x="836510" y="10693"/>
                  </a:lnTo>
                  <a:lnTo>
                    <a:pt x="857694" y="15252"/>
                  </a:lnTo>
                  <a:lnTo>
                    <a:pt x="874217" y="27851"/>
                  </a:lnTo>
                  <a:lnTo>
                    <a:pt x="884936" y="46888"/>
                  </a:lnTo>
                  <a:lnTo>
                    <a:pt x="888758" y="70764"/>
                  </a:lnTo>
                  <a:lnTo>
                    <a:pt x="888758" y="30391"/>
                  </a:lnTo>
                  <a:lnTo>
                    <a:pt x="883234" y="20955"/>
                  </a:lnTo>
                  <a:lnTo>
                    <a:pt x="869556" y="10693"/>
                  </a:lnTo>
                  <a:lnTo>
                    <a:pt x="862838" y="5651"/>
                  </a:lnTo>
                  <a:lnTo>
                    <a:pt x="836510" y="0"/>
                  </a:lnTo>
                  <a:lnTo>
                    <a:pt x="810196" y="5651"/>
                  </a:lnTo>
                  <a:lnTo>
                    <a:pt x="789800" y="20955"/>
                  </a:lnTo>
                  <a:lnTo>
                    <a:pt x="776605" y="43484"/>
                  </a:lnTo>
                  <a:lnTo>
                    <a:pt x="771918" y="70764"/>
                  </a:lnTo>
                  <a:lnTo>
                    <a:pt x="776605" y="98018"/>
                  </a:lnTo>
                  <a:lnTo>
                    <a:pt x="789800" y="120459"/>
                  </a:lnTo>
                  <a:lnTo>
                    <a:pt x="810196" y="135699"/>
                  </a:lnTo>
                  <a:lnTo>
                    <a:pt x="836510" y="141312"/>
                  </a:lnTo>
                  <a:lnTo>
                    <a:pt x="862838" y="135699"/>
                  </a:lnTo>
                  <a:lnTo>
                    <a:pt x="869632" y="130619"/>
                  </a:lnTo>
                  <a:lnTo>
                    <a:pt x="883234" y="120459"/>
                  </a:lnTo>
                  <a:lnTo>
                    <a:pt x="896429" y="98018"/>
                  </a:lnTo>
                  <a:lnTo>
                    <a:pt x="901103" y="70764"/>
                  </a:lnTo>
                  <a:close/>
                </a:path>
                <a:path w="927735" h="141605">
                  <a:moveTo>
                    <a:pt x="927658" y="2044"/>
                  </a:moveTo>
                  <a:lnTo>
                    <a:pt x="915327" y="2044"/>
                  </a:lnTo>
                  <a:lnTo>
                    <a:pt x="915327" y="139052"/>
                  </a:lnTo>
                  <a:lnTo>
                    <a:pt x="927658" y="139052"/>
                  </a:lnTo>
                  <a:lnTo>
                    <a:pt x="927658" y="204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23" name="object 23"/>
            <p:cNvPicPr/>
            <p:nvPr/>
          </p:nvPicPr>
          <p:blipFill>
            <a:blip r:embed="rId6" cstate="print"/>
            <a:stretch>
              <a:fillRect/>
            </a:stretch>
          </p:blipFill>
          <p:spPr>
            <a:xfrm>
              <a:off x="3382510" y="763270"/>
              <a:ext cx="216216" cy="137163"/>
            </a:xfrm>
            <a:prstGeom prst="rect">
              <a:avLst/>
            </a:prstGeom>
          </p:spPr>
        </p:pic>
        <p:sp>
          <p:nvSpPr>
            <p:cNvPr id="24" name="object 24"/>
            <p:cNvSpPr/>
            <p:nvPr/>
          </p:nvSpPr>
          <p:spPr>
            <a:xfrm>
              <a:off x="3639477" y="761364"/>
              <a:ext cx="1148080" cy="141605"/>
            </a:xfrm>
            <a:custGeom>
              <a:avLst/>
              <a:gdLst/>
              <a:ahLst/>
              <a:cxnLst/>
              <a:rect l="l" t="t" r="r" b="b"/>
              <a:pathLst>
                <a:path w="1148079" h="141605">
                  <a:moveTo>
                    <a:pt x="108000" y="70573"/>
                  </a:moveTo>
                  <a:lnTo>
                    <a:pt x="101968" y="43205"/>
                  </a:lnTo>
                  <a:lnTo>
                    <a:pt x="95453" y="34785"/>
                  </a:lnTo>
                  <a:lnTo>
                    <a:pt x="95453" y="70573"/>
                  </a:lnTo>
                  <a:lnTo>
                    <a:pt x="89763" y="95135"/>
                  </a:lnTo>
                  <a:lnTo>
                    <a:pt x="74752" y="113284"/>
                  </a:lnTo>
                  <a:lnTo>
                    <a:pt x="53530" y="124523"/>
                  </a:lnTo>
                  <a:lnTo>
                    <a:pt x="29210" y="128371"/>
                  </a:lnTo>
                  <a:lnTo>
                    <a:pt x="12344" y="128371"/>
                  </a:lnTo>
                  <a:lnTo>
                    <a:pt x="12344" y="12763"/>
                  </a:lnTo>
                  <a:lnTo>
                    <a:pt x="29210" y="12763"/>
                  </a:lnTo>
                  <a:lnTo>
                    <a:pt x="53530" y="16611"/>
                  </a:lnTo>
                  <a:lnTo>
                    <a:pt x="74752" y="27851"/>
                  </a:lnTo>
                  <a:lnTo>
                    <a:pt x="89763" y="45999"/>
                  </a:lnTo>
                  <a:lnTo>
                    <a:pt x="95453" y="70573"/>
                  </a:lnTo>
                  <a:lnTo>
                    <a:pt x="95453" y="34785"/>
                  </a:lnTo>
                  <a:lnTo>
                    <a:pt x="85191" y="21513"/>
                  </a:lnTo>
                  <a:lnTo>
                    <a:pt x="69557" y="12763"/>
                  </a:lnTo>
                  <a:lnTo>
                    <a:pt x="59664" y="7213"/>
                  </a:lnTo>
                  <a:lnTo>
                    <a:pt x="27355" y="2070"/>
                  </a:lnTo>
                  <a:lnTo>
                    <a:pt x="0" y="2070"/>
                  </a:lnTo>
                  <a:lnTo>
                    <a:pt x="0" y="139077"/>
                  </a:lnTo>
                  <a:lnTo>
                    <a:pt x="27355" y="139077"/>
                  </a:lnTo>
                  <a:lnTo>
                    <a:pt x="59664" y="133921"/>
                  </a:lnTo>
                  <a:lnTo>
                    <a:pt x="69583" y="128371"/>
                  </a:lnTo>
                  <a:lnTo>
                    <a:pt x="85191" y="119634"/>
                  </a:lnTo>
                  <a:lnTo>
                    <a:pt x="101968" y="97942"/>
                  </a:lnTo>
                  <a:lnTo>
                    <a:pt x="108000" y="70573"/>
                  </a:lnTo>
                  <a:close/>
                </a:path>
                <a:path w="1148079" h="141605">
                  <a:moveTo>
                    <a:pt x="209232" y="1905"/>
                  </a:moveTo>
                  <a:lnTo>
                    <a:pt x="117894" y="1905"/>
                  </a:lnTo>
                  <a:lnTo>
                    <a:pt x="117894" y="13335"/>
                  </a:lnTo>
                  <a:lnTo>
                    <a:pt x="117894" y="62865"/>
                  </a:lnTo>
                  <a:lnTo>
                    <a:pt x="117894" y="73025"/>
                  </a:lnTo>
                  <a:lnTo>
                    <a:pt x="117894" y="128905"/>
                  </a:lnTo>
                  <a:lnTo>
                    <a:pt x="117894" y="139065"/>
                  </a:lnTo>
                  <a:lnTo>
                    <a:pt x="209232" y="139065"/>
                  </a:lnTo>
                  <a:lnTo>
                    <a:pt x="209232" y="128905"/>
                  </a:lnTo>
                  <a:lnTo>
                    <a:pt x="130441" y="128905"/>
                  </a:lnTo>
                  <a:lnTo>
                    <a:pt x="130441" y="73025"/>
                  </a:lnTo>
                  <a:lnTo>
                    <a:pt x="204089" y="73025"/>
                  </a:lnTo>
                  <a:lnTo>
                    <a:pt x="204089" y="62865"/>
                  </a:lnTo>
                  <a:lnTo>
                    <a:pt x="130441" y="62865"/>
                  </a:lnTo>
                  <a:lnTo>
                    <a:pt x="130441" y="13335"/>
                  </a:lnTo>
                  <a:lnTo>
                    <a:pt x="209232" y="13335"/>
                  </a:lnTo>
                  <a:lnTo>
                    <a:pt x="209232" y="1905"/>
                  </a:lnTo>
                  <a:close/>
                </a:path>
                <a:path w="1148079" h="141605">
                  <a:moveTo>
                    <a:pt x="343357" y="139077"/>
                  </a:moveTo>
                  <a:lnTo>
                    <a:pt x="299427" y="79629"/>
                  </a:lnTo>
                  <a:lnTo>
                    <a:pt x="298513" y="78384"/>
                  </a:lnTo>
                  <a:lnTo>
                    <a:pt x="311505" y="73113"/>
                  </a:lnTo>
                  <a:lnTo>
                    <a:pt x="315671" y="69342"/>
                  </a:lnTo>
                  <a:lnTo>
                    <a:pt x="321068" y="64452"/>
                  </a:lnTo>
                  <a:lnTo>
                    <a:pt x="326948" y="53390"/>
                  </a:lnTo>
                  <a:lnTo>
                    <a:pt x="328968" y="40944"/>
                  </a:lnTo>
                  <a:lnTo>
                    <a:pt x="326199" y="26365"/>
                  </a:lnTo>
                  <a:lnTo>
                    <a:pt x="318135" y="13944"/>
                  </a:lnTo>
                  <a:lnTo>
                    <a:pt x="316623" y="12954"/>
                  </a:lnTo>
                  <a:lnTo>
                    <a:pt x="316623" y="40944"/>
                  </a:lnTo>
                  <a:lnTo>
                    <a:pt x="314629" y="52590"/>
                  </a:lnTo>
                  <a:lnTo>
                    <a:pt x="308876" y="61544"/>
                  </a:lnTo>
                  <a:lnTo>
                    <a:pt x="299694" y="67310"/>
                  </a:lnTo>
                  <a:lnTo>
                    <a:pt x="287413" y="69342"/>
                  </a:lnTo>
                  <a:lnTo>
                    <a:pt x="237832" y="69342"/>
                  </a:lnTo>
                  <a:lnTo>
                    <a:pt x="237832" y="12763"/>
                  </a:lnTo>
                  <a:lnTo>
                    <a:pt x="287413" y="12763"/>
                  </a:lnTo>
                  <a:lnTo>
                    <a:pt x="298564" y="14770"/>
                  </a:lnTo>
                  <a:lnTo>
                    <a:pt x="307873" y="20447"/>
                  </a:lnTo>
                  <a:lnTo>
                    <a:pt x="314248" y="29337"/>
                  </a:lnTo>
                  <a:lnTo>
                    <a:pt x="316623" y="40944"/>
                  </a:lnTo>
                  <a:lnTo>
                    <a:pt x="316623" y="12954"/>
                  </a:lnTo>
                  <a:lnTo>
                    <a:pt x="316344" y="12763"/>
                  </a:lnTo>
                  <a:lnTo>
                    <a:pt x="305092" y="5308"/>
                  </a:lnTo>
                  <a:lnTo>
                    <a:pt x="287413" y="2070"/>
                  </a:lnTo>
                  <a:lnTo>
                    <a:pt x="225488" y="2070"/>
                  </a:lnTo>
                  <a:lnTo>
                    <a:pt x="225488" y="139077"/>
                  </a:lnTo>
                  <a:lnTo>
                    <a:pt x="237832" y="139077"/>
                  </a:lnTo>
                  <a:lnTo>
                    <a:pt x="237832" y="79629"/>
                  </a:lnTo>
                  <a:lnTo>
                    <a:pt x="285559" y="79629"/>
                  </a:lnTo>
                  <a:lnTo>
                    <a:pt x="329374" y="139077"/>
                  </a:lnTo>
                  <a:lnTo>
                    <a:pt x="343357" y="139077"/>
                  </a:lnTo>
                  <a:close/>
                </a:path>
                <a:path w="1148079" h="141605">
                  <a:moveTo>
                    <a:pt x="476885" y="2057"/>
                  </a:moveTo>
                  <a:lnTo>
                    <a:pt x="464947" y="2057"/>
                  </a:lnTo>
                  <a:lnTo>
                    <a:pt x="413524" y="104711"/>
                  </a:lnTo>
                  <a:lnTo>
                    <a:pt x="362089" y="2057"/>
                  </a:lnTo>
                  <a:lnTo>
                    <a:pt x="350164" y="2057"/>
                  </a:lnTo>
                  <a:lnTo>
                    <a:pt x="350164" y="139065"/>
                  </a:lnTo>
                  <a:lnTo>
                    <a:pt x="362089" y="139065"/>
                  </a:lnTo>
                  <a:lnTo>
                    <a:pt x="362089" y="24688"/>
                  </a:lnTo>
                  <a:lnTo>
                    <a:pt x="409613" y="120954"/>
                  </a:lnTo>
                  <a:lnTo>
                    <a:pt x="417436" y="120954"/>
                  </a:lnTo>
                  <a:lnTo>
                    <a:pt x="464947" y="24688"/>
                  </a:lnTo>
                  <a:lnTo>
                    <a:pt x="464947" y="139065"/>
                  </a:lnTo>
                  <a:lnTo>
                    <a:pt x="476885" y="139065"/>
                  </a:lnTo>
                  <a:lnTo>
                    <a:pt x="476885" y="2057"/>
                  </a:lnTo>
                  <a:close/>
                </a:path>
                <a:path w="1148079" h="141605">
                  <a:moveTo>
                    <a:pt x="604647" y="139077"/>
                  </a:moveTo>
                  <a:lnTo>
                    <a:pt x="588733" y="100812"/>
                  </a:lnTo>
                  <a:lnTo>
                    <a:pt x="584542" y="90728"/>
                  </a:lnTo>
                  <a:lnTo>
                    <a:pt x="572770" y="62433"/>
                  </a:lnTo>
                  <a:lnTo>
                    <a:pt x="572770" y="90728"/>
                  </a:lnTo>
                  <a:lnTo>
                    <a:pt x="513727" y="90728"/>
                  </a:lnTo>
                  <a:lnTo>
                    <a:pt x="543140" y="17081"/>
                  </a:lnTo>
                  <a:lnTo>
                    <a:pt x="572770" y="90728"/>
                  </a:lnTo>
                  <a:lnTo>
                    <a:pt x="572770" y="62433"/>
                  </a:lnTo>
                  <a:lnTo>
                    <a:pt x="553910" y="17081"/>
                  </a:lnTo>
                  <a:lnTo>
                    <a:pt x="547662" y="2070"/>
                  </a:lnTo>
                  <a:lnTo>
                    <a:pt x="538619" y="2070"/>
                  </a:lnTo>
                  <a:lnTo>
                    <a:pt x="481838" y="139077"/>
                  </a:lnTo>
                  <a:lnTo>
                    <a:pt x="494385" y="139077"/>
                  </a:lnTo>
                  <a:lnTo>
                    <a:pt x="509612" y="100812"/>
                  </a:lnTo>
                  <a:lnTo>
                    <a:pt x="576872" y="100812"/>
                  </a:lnTo>
                  <a:lnTo>
                    <a:pt x="592099" y="139077"/>
                  </a:lnTo>
                  <a:lnTo>
                    <a:pt x="604647" y="139077"/>
                  </a:lnTo>
                  <a:close/>
                </a:path>
                <a:path w="1148079" h="141605">
                  <a:moveTo>
                    <a:pt x="690232" y="2603"/>
                  </a:moveTo>
                  <a:lnTo>
                    <a:pt x="583679" y="2603"/>
                  </a:lnTo>
                  <a:lnTo>
                    <a:pt x="583679" y="12763"/>
                  </a:lnTo>
                  <a:lnTo>
                    <a:pt x="630783" y="12763"/>
                  </a:lnTo>
                  <a:lnTo>
                    <a:pt x="630783" y="138493"/>
                  </a:lnTo>
                  <a:lnTo>
                    <a:pt x="643128" y="138493"/>
                  </a:lnTo>
                  <a:lnTo>
                    <a:pt x="643128" y="12763"/>
                  </a:lnTo>
                  <a:lnTo>
                    <a:pt x="690232" y="12763"/>
                  </a:lnTo>
                  <a:lnTo>
                    <a:pt x="690232" y="2603"/>
                  </a:lnTo>
                  <a:close/>
                </a:path>
                <a:path w="1148079" h="141605">
                  <a:moveTo>
                    <a:pt x="810996" y="70777"/>
                  </a:moveTo>
                  <a:lnTo>
                    <a:pt x="806323" y="43497"/>
                  </a:lnTo>
                  <a:lnTo>
                    <a:pt x="798652" y="30403"/>
                  </a:lnTo>
                  <a:lnTo>
                    <a:pt x="798652" y="70777"/>
                  </a:lnTo>
                  <a:lnTo>
                    <a:pt x="794829" y="94615"/>
                  </a:lnTo>
                  <a:lnTo>
                    <a:pt x="784110" y="113588"/>
                  </a:lnTo>
                  <a:lnTo>
                    <a:pt x="767588" y="126111"/>
                  </a:lnTo>
                  <a:lnTo>
                    <a:pt x="746404" y="130632"/>
                  </a:lnTo>
                  <a:lnTo>
                    <a:pt x="725220" y="126111"/>
                  </a:lnTo>
                  <a:lnTo>
                    <a:pt x="708710" y="113588"/>
                  </a:lnTo>
                  <a:lnTo>
                    <a:pt x="697979" y="94615"/>
                  </a:lnTo>
                  <a:lnTo>
                    <a:pt x="694156" y="70777"/>
                  </a:lnTo>
                  <a:lnTo>
                    <a:pt x="697979" y="46901"/>
                  </a:lnTo>
                  <a:lnTo>
                    <a:pt x="708710" y="27863"/>
                  </a:lnTo>
                  <a:lnTo>
                    <a:pt x="725220" y="15265"/>
                  </a:lnTo>
                  <a:lnTo>
                    <a:pt x="746404" y="10706"/>
                  </a:lnTo>
                  <a:lnTo>
                    <a:pt x="767588" y="15265"/>
                  </a:lnTo>
                  <a:lnTo>
                    <a:pt x="784110" y="27863"/>
                  </a:lnTo>
                  <a:lnTo>
                    <a:pt x="794829" y="46901"/>
                  </a:lnTo>
                  <a:lnTo>
                    <a:pt x="798652" y="70777"/>
                  </a:lnTo>
                  <a:lnTo>
                    <a:pt x="798652" y="30403"/>
                  </a:lnTo>
                  <a:lnTo>
                    <a:pt x="793127" y="20967"/>
                  </a:lnTo>
                  <a:lnTo>
                    <a:pt x="779449" y="10706"/>
                  </a:lnTo>
                  <a:lnTo>
                    <a:pt x="772731" y="5664"/>
                  </a:lnTo>
                  <a:lnTo>
                    <a:pt x="746404" y="12"/>
                  </a:lnTo>
                  <a:lnTo>
                    <a:pt x="720090" y="5664"/>
                  </a:lnTo>
                  <a:lnTo>
                    <a:pt x="699693" y="20967"/>
                  </a:lnTo>
                  <a:lnTo>
                    <a:pt x="686498" y="43497"/>
                  </a:lnTo>
                  <a:lnTo>
                    <a:pt x="681812" y="70777"/>
                  </a:lnTo>
                  <a:lnTo>
                    <a:pt x="686498" y="98031"/>
                  </a:lnTo>
                  <a:lnTo>
                    <a:pt x="699693" y="120472"/>
                  </a:lnTo>
                  <a:lnTo>
                    <a:pt x="720090" y="135712"/>
                  </a:lnTo>
                  <a:lnTo>
                    <a:pt x="746404" y="141325"/>
                  </a:lnTo>
                  <a:lnTo>
                    <a:pt x="772731" y="135712"/>
                  </a:lnTo>
                  <a:lnTo>
                    <a:pt x="779526" y="130632"/>
                  </a:lnTo>
                  <a:lnTo>
                    <a:pt x="793127" y="120472"/>
                  </a:lnTo>
                  <a:lnTo>
                    <a:pt x="806323" y="98031"/>
                  </a:lnTo>
                  <a:lnTo>
                    <a:pt x="810996" y="70777"/>
                  </a:lnTo>
                  <a:close/>
                </a:path>
                <a:path w="1148079" h="141605">
                  <a:moveTo>
                    <a:pt x="908519" y="128905"/>
                  </a:moveTo>
                  <a:lnTo>
                    <a:pt x="836523" y="128905"/>
                  </a:lnTo>
                  <a:lnTo>
                    <a:pt x="836523" y="1905"/>
                  </a:lnTo>
                  <a:lnTo>
                    <a:pt x="824179" y="1905"/>
                  </a:lnTo>
                  <a:lnTo>
                    <a:pt x="824179" y="128905"/>
                  </a:lnTo>
                  <a:lnTo>
                    <a:pt x="824179" y="139065"/>
                  </a:lnTo>
                  <a:lnTo>
                    <a:pt x="908519" y="139065"/>
                  </a:lnTo>
                  <a:lnTo>
                    <a:pt x="908519" y="128905"/>
                  </a:lnTo>
                  <a:close/>
                </a:path>
                <a:path w="1148079" h="141605">
                  <a:moveTo>
                    <a:pt x="1031138" y="70777"/>
                  </a:moveTo>
                  <a:lnTo>
                    <a:pt x="1026452" y="43497"/>
                  </a:lnTo>
                  <a:lnTo>
                    <a:pt x="1018794" y="30416"/>
                  </a:lnTo>
                  <a:lnTo>
                    <a:pt x="1018794" y="70777"/>
                  </a:lnTo>
                  <a:lnTo>
                    <a:pt x="1014971" y="94615"/>
                  </a:lnTo>
                  <a:lnTo>
                    <a:pt x="1004239" y="113588"/>
                  </a:lnTo>
                  <a:lnTo>
                    <a:pt x="987729" y="126111"/>
                  </a:lnTo>
                  <a:lnTo>
                    <a:pt x="966546" y="130632"/>
                  </a:lnTo>
                  <a:lnTo>
                    <a:pt x="945362" y="126111"/>
                  </a:lnTo>
                  <a:lnTo>
                    <a:pt x="928852" y="113588"/>
                  </a:lnTo>
                  <a:lnTo>
                    <a:pt x="918121" y="94615"/>
                  </a:lnTo>
                  <a:lnTo>
                    <a:pt x="914298" y="70777"/>
                  </a:lnTo>
                  <a:lnTo>
                    <a:pt x="918121" y="46901"/>
                  </a:lnTo>
                  <a:lnTo>
                    <a:pt x="928852" y="27863"/>
                  </a:lnTo>
                  <a:lnTo>
                    <a:pt x="945362" y="15265"/>
                  </a:lnTo>
                  <a:lnTo>
                    <a:pt x="966546" y="10706"/>
                  </a:lnTo>
                  <a:lnTo>
                    <a:pt x="987729" y="15265"/>
                  </a:lnTo>
                  <a:lnTo>
                    <a:pt x="1004239" y="27863"/>
                  </a:lnTo>
                  <a:lnTo>
                    <a:pt x="1014971" y="46901"/>
                  </a:lnTo>
                  <a:lnTo>
                    <a:pt x="1018794" y="70777"/>
                  </a:lnTo>
                  <a:lnTo>
                    <a:pt x="1018794" y="30416"/>
                  </a:lnTo>
                  <a:lnTo>
                    <a:pt x="1013269" y="20967"/>
                  </a:lnTo>
                  <a:lnTo>
                    <a:pt x="999591" y="10706"/>
                  </a:lnTo>
                  <a:lnTo>
                    <a:pt x="992860" y="5664"/>
                  </a:lnTo>
                  <a:lnTo>
                    <a:pt x="966546" y="12"/>
                  </a:lnTo>
                  <a:lnTo>
                    <a:pt x="940219" y="5664"/>
                  </a:lnTo>
                  <a:lnTo>
                    <a:pt x="919822" y="20967"/>
                  </a:lnTo>
                  <a:lnTo>
                    <a:pt x="906640" y="43497"/>
                  </a:lnTo>
                  <a:lnTo>
                    <a:pt x="901954" y="70777"/>
                  </a:lnTo>
                  <a:lnTo>
                    <a:pt x="906640" y="98031"/>
                  </a:lnTo>
                  <a:lnTo>
                    <a:pt x="919822" y="120472"/>
                  </a:lnTo>
                  <a:lnTo>
                    <a:pt x="940219" y="135712"/>
                  </a:lnTo>
                  <a:lnTo>
                    <a:pt x="966546" y="141325"/>
                  </a:lnTo>
                  <a:lnTo>
                    <a:pt x="992860" y="135712"/>
                  </a:lnTo>
                  <a:lnTo>
                    <a:pt x="999667" y="130632"/>
                  </a:lnTo>
                  <a:lnTo>
                    <a:pt x="1013269" y="120472"/>
                  </a:lnTo>
                  <a:lnTo>
                    <a:pt x="1026452" y="98031"/>
                  </a:lnTo>
                  <a:lnTo>
                    <a:pt x="1031138" y="70777"/>
                  </a:lnTo>
                  <a:close/>
                </a:path>
                <a:path w="1148079" h="141605">
                  <a:moveTo>
                    <a:pt x="1147597" y="78574"/>
                  </a:moveTo>
                  <a:lnTo>
                    <a:pt x="1136484" y="78574"/>
                  </a:lnTo>
                  <a:lnTo>
                    <a:pt x="1136484" y="127546"/>
                  </a:lnTo>
                  <a:lnTo>
                    <a:pt x="1128699" y="128905"/>
                  </a:lnTo>
                  <a:lnTo>
                    <a:pt x="1120965" y="129870"/>
                  </a:lnTo>
                  <a:lnTo>
                    <a:pt x="1113586" y="130441"/>
                  </a:lnTo>
                  <a:lnTo>
                    <a:pt x="1106855" y="130632"/>
                  </a:lnTo>
                  <a:lnTo>
                    <a:pt x="1082154" y="126314"/>
                  </a:lnTo>
                  <a:lnTo>
                    <a:pt x="1062316" y="114109"/>
                  </a:lnTo>
                  <a:lnTo>
                    <a:pt x="1049108" y="95148"/>
                  </a:lnTo>
                  <a:lnTo>
                    <a:pt x="1044321" y="70561"/>
                  </a:lnTo>
                  <a:lnTo>
                    <a:pt x="1048969" y="45415"/>
                  </a:lnTo>
                  <a:lnTo>
                    <a:pt x="1061923" y="26593"/>
                  </a:lnTo>
                  <a:lnTo>
                    <a:pt x="1081722" y="14795"/>
                  </a:lnTo>
                  <a:lnTo>
                    <a:pt x="1106855" y="10706"/>
                  </a:lnTo>
                  <a:lnTo>
                    <a:pt x="1114996" y="10909"/>
                  </a:lnTo>
                  <a:lnTo>
                    <a:pt x="1123391" y="11557"/>
                  </a:lnTo>
                  <a:lnTo>
                    <a:pt x="1132052" y="12700"/>
                  </a:lnTo>
                  <a:lnTo>
                    <a:pt x="1141006" y="14401"/>
                  </a:lnTo>
                  <a:lnTo>
                    <a:pt x="1142860" y="4318"/>
                  </a:lnTo>
                  <a:lnTo>
                    <a:pt x="1134427" y="2438"/>
                  </a:lnTo>
                  <a:lnTo>
                    <a:pt x="1125296" y="1079"/>
                  </a:lnTo>
                  <a:lnTo>
                    <a:pt x="1116037" y="279"/>
                  </a:lnTo>
                  <a:lnTo>
                    <a:pt x="1107274" y="0"/>
                  </a:lnTo>
                  <a:lnTo>
                    <a:pt x="1075893" y="5270"/>
                  </a:lnTo>
                  <a:lnTo>
                    <a:pt x="1052182" y="19939"/>
                  </a:lnTo>
                  <a:lnTo>
                    <a:pt x="1037196" y="42278"/>
                  </a:lnTo>
                  <a:lnTo>
                    <a:pt x="1031976" y="70561"/>
                  </a:lnTo>
                  <a:lnTo>
                    <a:pt x="1037640" y="98285"/>
                  </a:lnTo>
                  <a:lnTo>
                    <a:pt x="1053363" y="120764"/>
                  </a:lnTo>
                  <a:lnTo>
                    <a:pt x="1077277" y="135826"/>
                  </a:lnTo>
                  <a:lnTo>
                    <a:pt x="1107478" y="141325"/>
                  </a:lnTo>
                  <a:lnTo>
                    <a:pt x="1116596" y="140982"/>
                  </a:lnTo>
                  <a:lnTo>
                    <a:pt x="1126832" y="139890"/>
                  </a:lnTo>
                  <a:lnTo>
                    <a:pt x="1137412" y="138036"/>
                  </a:lnTo>
                  <a:lnTo>
                    <a:pt x="1147597" y="135369"/>
                  </a:lnTo>
                  <a:lnTo>
                    <a:pt x="1147597" y="78574"/>
                  </a:lnTo>
                  <a:close/>
                </a:path>
              </a:pathLst>
            </a:custGeom>
            <a:solidFill>
              <a:srgbClr val="000000"/>
            </a:solidFill>
          </p:spPr>
          <p:txBody>
            <a:bodyPr wrap="square" lIns="0" tIns="0" rIns="0" bIns="0" rtlCol="0"/>
            <a:lstStyle/>
            <a:p>
              <a:endParaRPr>
                <a:latin typeface="Trebuchet MS" panose="020B0703020202090204" pitchFamily="34" charset="0"/>
              </a:endParaRPr>
            </a:p>
          </p:txBody>
        </p:sp>
        <p:pic>
          <p:nvPicPr>
            <p:cNvPr id="25" name="object 25"/>
            <p:cNvPicPr/>
            <p:nvPr/>
          </p:nvPicPr>
          <p:blipFill>
            <a:blip r:embed="rId7" cstate="print"/>
            <a:stretch>
              <a:fillRect/>
            </a:stretch>
          </p:blipFill>
          <p:spPr>
            <a:xfrm>
              <a:off x="4806416" y="761372"/>
              <a:ext cx="273439" cy="177520"/>
            </a:xfrm>
            <a:prstGeom prst="rect">
              <a:avLst/>
            </a:prstGeom>
          </p:spPr>
        </p:pic>
        <p:sp>
          <p:nvSpPr>
            <p:cNvPr id="26" name="object 26"/>
            <p:cNvSpPr/>
            <p:nvPr/>
          </p:nvSpPr>
          <p:spPr>
            <a:xfrm>
              <a:off x="5100028" y="763269"/>
              <a:ext cx="91440" cy="137160"/>
            </a:xfrm>
            <a:custGeom>
              <a:avLst/>
              <a:gdLst/>
              <a:ahLst/>
              <a:cxnLst/>
              <a:rect l="l" t="t" r="r" b="b"/>
              <a:pathLst>
                <a:path w="91439" h="137159">
                  <a:moveTo>
                    <a:pt x="91338" y="0"/>
                  </a:moveTo>
                  <a:lnTo>
                    <a:pt x="0" y="0"/>
                  </a:lnTo>
                  <a:lnTo>
                    <a:pt x="0" y="11430"/>
                  </a:lnTo>
                  <a:lnTo>
                    <a:pt x="0" y="60960"/>
                  </a:lnTo>
                  <a:lnTo>
                    <a:pt x="0" y="71120"/>
                  </a:lnTo>
                  <a:lnTo>
                    <a:pt x="0" y="127000"/>
                  </a:lnTo>
                  <a:lnTo>
                    <a:pt x="0" y="137160"/>
                  </a:lnTo>
                  <a:lnTo>
                    <a:pt x="91338" y="137160"/>
                  </a:lnTo>
                  <a:lnTo>
                    <a:pt x="91338" y="127000"/>
                  </a:lnTo>
                  <a:lnTo>
                    <a:pt x="12547" y="127000"/>
                  </a:lnTo>
                  <a:lnTo>
                    <a:pt x="12547" y="71120"/>
                  </a:lnTo>
                  <a:lnTo>
                    <a:pt x="86194" y="71120"/>
                  </a:lnTo>
                  <a:lnTo>
                    <a:pt x="86194" y="60960"/>
                  </a:lnTo>
                  <a:lnTo>
                    <a:pt x="12547" y="60960"/>
                  </a:lnTo>
                  <a:lnTo>
                    <a:pt x="12547" y="11430"/>
                  </a:lnTo>
                  <a:lnTo>
                    <a:pt x="91338" y="11430"/>
                  </a:lnTo>
                  <a:lnTo>
                    <a:pt x="91338" y="0"/>
                  </a:lnTo>
                  <a:close/>
                </a:path>
              </a:pathLst>
            </a:custGeom>
            <a:solidFill>
              <a:srgbClr val="000000"/>
            </a:solidFill>
          </p:spPr>
          <p:txBody>
            <a:bodyPr wrap="square" lIns="0" tIns="0" rIns="0" bIns="0" rtlCol="0"/>
            <a:lstStyle/>
            <a:p>
              <a:endParaRPr>
                <a:latin typeface="Trebuchet MS" panose="020B0703020202090204" pitchFamily="34" charset="0"/>
              </a:endParaRPr>
            </a:p>
          </p:txBody>
        </p:sp>
      </p:grpSp>
      <p:sp>
        <p:nvSpPr>
          <p:cNvPr id="34" name="object 34"/>
          <p:cNvSpPr txBox="1"/>
          <p:nvPr/>
        </p:nvSpPr>
        <p:spPr>
          <a:xfrm>
            <a:off x="419100" y="4327061"/>
            <a:ext cx="6821805" cy="2475678"/>
          </a:xfrm>
          <a:prstGeom prst="rect">
            <a:avLst/>
          </a:prstGeom>
        </p:spPr>
        <p:txBody>
          <a:bodyPr vert="horz" wrap="square" lIns="0" tIns="17145" rIns="0" bIns="0" rtlCol="0">
            <a:spAutoFit/>
          </a:bodyPr>
          <a:lstStyle/>
          <a:p>
            <a:pPr marL="38100">
              <a:lnSpc>
                <a:spcPts val="1500"/>
              </a:lnSpc>
              <a:spcBef>
                <a:spcPts val="135"/>
              </a:spcBef>
            </a:pPr>
            <a:r>
              <a:rPr lang="el-GR" sz="1500" b="1" dirty="0">
                <a:solidFill>
                  <a:srgbClr val="FFFFFF"/>
                </a:solidFill>
                <a:latin typeface="Trebuchet MS" panose="020B0703020202090204" pitchFamily="34" charset="0"/>
                <a:cs typeface="Arial"/>
              </a:rPr>
              <a:t>ΚΑΙΝΟΤΟΜΙΑ ΣΤΗΝ ΥΠΕΡΜΕΛΑΓΧΡΩΣΗ</a:t>
            </a:r>
            <a:r>
              <a:rPr sz="1500" b="1" dirty="0">
                <a:solidFill>
                  <a:srgbClr val="FFFFFF"/>
                </a:solidFill>
                <a:latin typeface="Trebuchet MS" panose="020B0703020202090204" pitchFamily="34" charset="0"/>
                <a:cs typeface="Arial"/>
              </a:rPr>
              <a:t>: MELASYL™</a:t>
            </a:r>
            <a:r>
              <a:rPr lang="el-GR" sz="1500" b="1" dirty="0">
                <a:solidFill>
                  <a:srgbClr val="FFFFFF"/>
                </a:solidFill>
                <a:latin typeface="Trebuchet MS" panose="020B0703020202090204" pitchFamily="34" charset="0"/>
                <a:cs typeface="Arial"/>
              </a:rPr>
              <a:t>, </a:t>
            </a:r>
          </a:p>
          <a:p>
            <a:pPr marL="38100">
              <a:lnSpc>
                <a:spcPts val="1500"/>
              </a:lnSpc>
              <a:spcBef>
                <a:spcPts val="135"/>
              </a:spcBef>
            </a:pPr>
            <a:r>
              <a:rPr lang="el-GR" sz="1500" b="1" dirty="0">
                <a:solidFill>
                  <a:srgbClr val="FFFFFF"/>
                </a:solidFill>
                <a:latin typeface="Trebuchet MS" panose="020B0703020202090204" pitchFamily="34" charset="0"/>
                <a:cs typeface="Arial"/>
              </a:rPr>
              <a:t>ΚΑΤΟΧΥΡΩΜΕΝΟ ΜΕ ΠΟΛΛΑΠΛΑ ΔΙΠΛΩΜΑΤΑ ΕΥΡΕΣΙΤΕΧΝΙΑΣ</a:t>
            </a:r>
            <a:endParaRPr sz="1500" dirty="0">
              <a:latin typeface="Trebuchet MS" panose="020B0703020202090204" pitchFamily="34" charset="0"/>
              <a:cs typeface="Arial"/>
            </a:endParaRPr>
          </a:p>
          <a:p>
            <a:pPr marL="38100" marR="462915">
              <a:lnSpc>
                <a:spcPct val="73300"/>
              </a:lnSpc>
              <a:spcBef>
                <a:spcPts val="500"/>
              </a:spcBef>
            </a:pPr>
            <a:r>
              <a:rPr lang="el-GR" sz="2500" b="1" dirty="0">
                <a:solidFill>
                  <a:srgbClr val="FFFFFF"/>
                </a:solidFill>
                <a:latin typeface="Trebuchet MS" panose="020B0703020202090204" pitchFamily="34" charset="0"/>
                <a:cs typeface="Arial"/>
              </a:rPr>
              <a:t>ΤΟ ΝΕΟ ΕΝΕΡΓΟ ΣΥΣΤΑΤΙΚΟ</a:t>
            </a:r>
            <a:r>
              <a:rPr sz="2500" b="1" dirty="0">
                <a:solidFill>
                  <a:srgbClr val="FFFFFF"/>
                </a:solidFill>
                <a:latin typeface="Trebuchet MS" panose="020B0703020202090204" pitchFamily="34" charset="0"/>
                <a:cs typeface="Arial"/>
              </a:rPr>
              <a:t> </a:t>
            </a:r>
            <a:r>
              <a:rPr lang="el-GR" sz="2500" b="1" dirty="0">
                <a:solidFill>
                  <a:srgbClr val="FFFFFF"/>
                </a:solidFill>
                <a:latin typeface="Trebuchet MS" panose="020B0703020202090204" pitchFamily="34" charset="0"/>
                <a:cs typeface="Arial"/>
              </a:rPr>
              <a:t>ΓΙΑ </a:t>
            </a:r>
          </a:p>
          <a:p>
            <a:pPr marL="38100" marR="462915">
              <a:lnSpc>
                <a:spcPct val="73300"/>
              </a:lnSpc>
            </a:pPr>
            <a:r>
              <a:rPr lang="el-GR" sz="2500" b="1" dirty="0">
                <a:solidFill>
                  <a:srgbClr val="FFFFFF"/>
                </a:solidFill>
                <a:latin typeface="Trebuchet MS" panose="020B0703020202090204" pitchFamily="34" charset="0"/>
                <a:cs typeface="Arial"/>
              </a:rPr>
              <a:t>ΚΑΤΑΠΟΛΕΜΗΣΗ ΤΗΣ ΥΠΕΡΜΕΛΑΓΧΡΩΣΗΣ ΟΠΩΣ ΠΟΤΕ ΜΕΧΡΙ ΤΩΡΑ</a:t>
            </a:r>
            <a:r>
              <a:rPr sz="2175" baseline="32567" dirty="0">
                <a:solidFill>
                  <a:srgbClr val="FFFFFF"/>
                </a:solidFill>
                <a:latin typeface="Trebuchet MS" panose="020B0703020202090204" pitchFamily="34" charset="0"/>
                <a:cs typeface="Arial"/>
              </a:rPr>
              <a:t>**</a:t>
            </a:r>
            <a:endParaRPr sz="2175" baseline="32567" dirty="0">
              <a:latin typeface="Trebuchet MS" panose="020B0703020202090204" pitchFamily="34" charset="0"/>
              <a:cs typeface="Arial"/>
            </a:endParaRPr>
          </a:p>
          <a:p>
            <a:pPr marL="38100">
              <a:lnSpc>
                <a:spcPts val="5015"/>
              </a:lnSpc>
            </a:pPr>
            <a:r>
              <a:rPr sz="4500" b="1" dirty="0">
                <a:solidFill>
                  <a:srgbClr val="FFFFFF"/>
                </a:solidFill>
                <a:latin typeface="Trebuchet MS" panose="020B0703020202090204" pitchFamily="34" charset="0"/>
                <a:cs typeface="Arial"/>
              </a:rPr>
              <a:t>MELA B3 </a:t>
            </a:r>
            <a:endParaRPr lang="el-GR" sz="4500" b="1" dirty="0">
              <a:solidFill>
                <a:srgbClr val="FFFFFF"/>
              </a:solidFill>
              <a:latin typeface="Trebuchet MS" panose="020B0703020202090204" pitchFamily="34" charset="0"/>
              <a:cs typeface="Arial"/>
            </a:endParaRPr>
          </a:p>
          <a:p>
            <a:pPr marL="38100">
              <a:lnSpc>
                <a:spcPts val="2000"/>
              </a:lnSpc>
            </a:pPr>
            <a:r>
              <a:rPr lang="el-GR" sz="2150" dirty="0">
                <a:solidFill>
                  <a:srgbClr val="FFFFFF"/>
                </a:solidFill>
                <a:latin typeface="Trebuchet MS" panose="020B0703020202090204" pitchFamily="34" charset="0"/>
                <a:cs typeface="Arial"/>
              </a:rPr>
              <a:t>ΟΡΑΤΑ ΑΠΟΤΕΛΕΣΜΑΤΑ ΣΕ 1 ΕΒΔΟΜΑΔΑ. </a:t>
            </a:r>
          </a:p>
          <a:p>
            <a:pPr marL="38100">
              <a:lnSpc>
                <a:spcPts val="2000"/>
              </a:lnSpc>
            </a:pPr>
            <a:r>
              <a:rPr lang="el-GR" sz="2150" dirty="0">
                <a:solidFill>
                  <a:srgbClr val="FFFFFF"/>
                </a:solidFill>
                <a:latin typeface="Trebuchet MS" panose="020B0703020202090204" pitchFamily="34" charset="0"/>
                <a:cs typeface="Arial"/>
              </a:rPr>
              <a:t>ΔΡΑΣΗ ΚΑΤΑ ΤΗΣ ΕΠΑΝΕΜΦΑΝΙΣΗΣ.</a:t>
            </a:r>
            <a:endParaRPr sz="2150" dirty="0">
              <a:latin typeface="Trebuchet MS" panose="020B0703020202090204" pitchFamily="34" charset="0"/>
              <a:cs typeface="Arial"/>
            </a:endParaRPr>
          </a:p>
        </p:txBody>
      </p:sp>
      <p:sp>
        <p:nvSpPr>
          <p:cNvPr id="35" name="object 35"/>
          <p:cNvSpPr txBox="1"/>
          <p:nvPr/>
        </p:nvSpPr>
        <p:spPr>
          <a:xfrm>
            <a:off x="7867245" y="5705009"/>
            <a:ext cx="7237008" cy="487313"/>
          </a:xfrm>
          <a:prstGeom prst="rect">
            <a:avLst/>
          </a:prstGeom>
        </p:spPr>
        <p:txBody>
          <a:bodyPr vert="horz" wrap="square" lIns="0" tIns="12700" rIns="0" bIns="0" rtlCol="0">
            <a:spAutoFit/>
          </a:bodyPr>
          <a:lstStyle/>
          <a:p>
            <a:pPr marL="12700">
              <a:spcBef>
                <a:spcPts val="100"/>
              </a:spcBef>
            </a:pPr>
            <a:r>
              <a:rPr lang="el-GR" sz="1000">
                <a:solidFill>
                  <a:schemeClr val="tx1"/>
                </a:solidFill>
                <a:latin typeface="Calibri" panose="020F0502020204030204" pitchFamily="34" charset="0"/>
                <a:ea typeface="Calibri" panose="020F0502020204030204" pitchFamily="34" charset="0"/>
              </a:rPr>
              <a:t>*Μόριο κατοχυρωμένο με δίπλωμα ευρεσιτεχνίας </a:t>
            </a:r>
          </a:p>
          <a:p>
            <a:pPr marL="0" marR="0">
              <a:spcBef>
                <a:spcPts val="0"/>
              </a:spcBef>
              <a:spcAft>
                <a:spcPts val="0"/>
              </a:spcAft>
            </a:pPr>
            <a:r>
              <a:rPr lang="el-GR" sz="1000">
                <a:solidFill>
                  <a:schemeClr val="tx1"/>
                </a:solidFill>
                <a:latin typeface="Calibri" panose="020F0502020204030204" pitchFamily="34" charset="0"/>
                <a:ea typeface="Calibri" panose="020F0502020204030204" pitchFamily="34" charset="0"/>
              </a:rPr>
              <a:t>** Το </a:t>
            </a:r>
            <a:r>
              <a:rPr lang="el-GR" sz="1000" err="1">
                <a:solidFill>
                  <a:schemeClr val="tx1"/>
                </a:solidFill>
                <a:latin typeface="Calibri" panose="020F0502020204030204" pitchFamily="34" charset="0"/>
                <a:ea typeface="Calibri" panose="020F0502020204030204" pitchFamily="34" charset="0"/>
              </a:rPr>
              <a:t>Melasyl</a:t>
            </a:r>
            <a:r>
              <a:rPr lang="el-GR" sz="1000">
                <a:solidFill>
                  <a:schemeClr val="tx1"/>
                </a:solidFill>
                <a:latin typeface="Calibri" panose="020F0502020204030204" pitchFamily="34" charset="0"/>
                <a:ea typeface="Calibri" panose="020F0502020204030204" pitchFamily="34" charset="0"/>
              </a:rPr>
              <a:t> έχει έναν νέο και μοναδικό μηχανισμό δράσης: εμποδίζει την υπερβολική μελανίνη πριν αφήσει σημάδια στο δέρμα.</a:t>
            </a:r>
          </a:p>
          <a:p>
            <a:pPr marL="0" marR="0">
              <a:spcBef>
                <a:spcPts val="0"/>
              </a:spcBef>
              <a:spcAft>
                <a:spcPts val="0"/>
              </a:spcAft>
            </a:pPr>
            <a:r>
              <a:rPr lang="el-GR" sz="1000">
                <a:solidFill>
                  <a:schemeClr val="tx1"/>
                </a:solidFill>
                <a:latin typeface="Calibri" panose="020F0502020204030204" pitchFamily="34" charset="0"/>
                <a:ea typeface="Calibri" panose="020F0502020204030204" pitchFamily="34" charset="0"/>
              </a:rPr>
              <a:t>*** Αυτό-αξιολόγηση 73 άτομα και 50 άτομα</a:t>
            </a:r>
          </a:p>
        </p:txBody>
      </p:sp>
      <p:sp>
        <p:nvSpPr>
          <p:cNvPr id="36" name="object 36"/>
          <p:cNvSpPr txBox="1"/>
          <p:nvPr/>
        </p:nvSpPr>
        <p:spPr>
          <a:xfrm>
            <a:off x="7301984" y="5956300"/>
            <a:ext cx="184666" cy="4698238"/>
          </a:xfrm>
          <a:prstGeom prst="rect">
            <a:avLst/>
          </a:prstGeom>
        </p:spPr>
        <p:txBody>
          <a:bodyPr vert="vert" wrap="square" lIns="0" tIns="5080" rIns="0" bIns="0" rtlCol="0">
            <a:spAutoFit/>
          </a:bodyPr>
          <a:lstStyle/>
          <a:p>
            <a:pPr marL="12700">
              <a:lnSpc>
                <a:spcPct val="100000"/>
              </a:lnSpc>
              <a:spcBef>
                <a:spcPts val="40"/>
              </a:spcBef>
            </a:pPr>
            <a:r>
              <a:rPr lang="el-GR" sz="600">
                <a:solidFill>
                  <a:srgbClr val="FFFFFF"/>
                </a:solidFill>
                <a:latin typeface="Trebuchet MS" panose="020B0703020202090204" pitchFamily="34" charset="0"/>
                <a:cs typeface="Arial"/>
              </a:rPr>
              <a:t>* Έρευνα για την αγορά των </a:t>
            </a:r>
            <a:r>
              <a:rPr lang="el-GR" sz="600" err="1">
                <a:solidFill>
                  <a:srgbClr val="FFFFFF"/>
                </a:solidFill>
                <a:latin typeface="Trebuchet MS" panose="020B0703020202090204" pitchFamily="34" charset="0"/>
                <a:cs typeface="Arial"/>
              </a:rPr>
              <a:t>δερμοκαλλυντικών</a:t>
            </a:r>
            <a:r>
              <a:rPr lang="el-GR" sz="600">
                <a:solidFill>
                  <a:srgbClr val="FFFFFF"/>
                </a:solidFill>
                <a:latin typeface="Trebuchet MS" panose="020B0703020202090204" pitchFamily="34" charset="0"/>
                <a:cs typeface="Arial"/>
              </a:rPr>
              <a:t>, η οποία διενεργήθηκε από την </a:t>
            </a:r>
            <a:r>
              <a:rPr lang="en-GB" sz="600" err="1">
                <a:solidFill>
                  <a:srgbClr val="FFFFFF"/>
                </a:solidFill>
                <a:latin typeface="Trebuchet MS" panose="020B0703020202090204" pitchFamily="34" charset="0"/>
                <a:cs typeface="Arial"/>
              </a:rPr>
              <a:t>AplusA</a:t>
            </a:r>
            <a:r>
              <a:rPr lang="en-GB" sz="600">
                <a:solidFill>
                  <a:srgbClr val="FFFFFF"/>
                </a:solidFill>
                <a:latin typeface="Trebuchet MS" panose="020B0703020202090204" pitchFamily="34" charset="0"/>
                <a:cs typeface="Arial"/>
              </a:rPr>
              <a:t> </a:t>
            </a:r>
            <a:r>
              <a:rPr lang="el-GR" sz="600">
                <a:solidFill>
                  <a:srgbClr val="FFFFFF"/>
                </a:solidFill>
                <a:latin typeface="Trebuchet MS" panose="020B0703020202090204" pitchFamily="34" charset="0"/>
                <a:cs typeface="Arial"/>
              </a:rPr>
              <a:t>και άλλους συνεργάτες μεταξύ Ιανουαρίου 2021 και Ιουλίου 2021, με τη συμμετοχή δερματολόγων σε 34 χώρες που αντιπροσωπεύουν πάνω από το 82% του παγκόσμιου ΑΕΠ.</a:t>
            </a:r>
          </a:p>
        </p:txBody>
      </p:sp>
      <p:pic>
        <p:nvPicPr>
          <p:cNvPr id="38" name="Picture 37">
            <a:extLst>
              <a:ext uri="{FF2B5EF4-FFF2-40B4-BE49-F238E27FC236}">
                <a16:creationId xmlns:a16="http://schemas.microsoft.com/office/drawing/2014/main" id="{FF9900CF-490A-6D10-A05B-92A6BD7C8549}"/>
              </a:ext>
            </a:extLst>
          </p:cNvPr>
          <p:cNvPicPr>
            <a:picLocks noChangeAspect="1"/>
          </p:cNvPicPr>
          <p:nvPr/>
        </p:nvPicPr>
        <p:blipFill>
          <a:blip r:embed="rId8"/>
          <a:stretch>
            <a:fillRect/>
          </a:stretch>
        </p:blipFill>
        <p:spPr>
          <a:xfrm>
            <a:off x="5671711" y="810885"/>
            <a:ext cx="2407059" cy="642900"/>
          </a:xfrm>
          <a:prstGeom prst="rect">
            <a:avLst/>
          </a:prstGeom>
        </p:spPr>
      </p:pic>
      <p:sp>
        <p:nvSpPr>
          <p:cNvPr id="27" name="object 34">
            <a:extLst>
              <a:ext uri="{FF2B5EF4-FFF2-40B4-BE49-F238E27FC236}">
                <a16:creationId xmlns:a16="http://schemas.microsoft.com/office/drawing/2014/main" id="{889DECE0-F748-DC02-9522-910711D126BC}"/>
              </a:ext>
            </a:extLst>
          </p:cNvPr>
          <p:cNvSpPr txBox="1"/>
          <p:nvPr/>
        </p:nvSpPr>
        <p:spPr>
          <a:xfrm>
            <a:off x="7863348" y="3166871"/>
            <a:ext cx="6821805" cy="2121735"/>
          </a:xfrm>
          <a:prstGeom prst="rect">
            <a:avLst/>
          </a:prstGeom>
        </p:spPr>
        <p:txBody>
          <a:bodyPr vert="horz" wrap="square" lIns="0" tIns="17145" rIns="0" bIns="0" rtlCol="0">
            <a:spAutoFit/>
          </a:bodyPr>
          <a:lstStyle/>
          <a:p>
            <a:pPr marL="38100">
              <a:lnSpc>
                <a:spcPts val="1500"/>
              </a:lnSpc>
              <a:spcBef>
                <a:spcPts val="135"/>
              </a:spcBef>
            </a:pPr>
            <a:r>
              <a:rPr lang="el-GR" sz="1600" b="1">
                <a:solidFill>
                  <a:schemeClr val="tx1"/>
                </a:solidFill>
                <a:latin typeface="Trebuchet MS" panose="020B0703020202090204" pitchFamily="34" charset="0"/>
                <a:cs typeface="Arial"/>
              </a:rPr>
              <a:t>ΚΑΙΝΟΤΟΜΙΑ ΚΑΤΑ ΤΗΣ ΥΠΕΡΜΕΛΑΓΧΡΩΣΗΣ</a:t>
            </a:r>
            <a:r>
              <a:rPr sz="1600" b="1">
                <a:solidFill>
                  <a:schemeClr val="tx1"/>
                </a:solidFill>
                <a:latin typeface="Trebuchet MS" panose="020B0703020202090204" pitchFamily="34" charset="0"/>
                <a:cs typeface="Arial"/>
              </a:rPr>
              <a:t>: MELASYL™</a:t>
            </a:r>
            <a:r>
              <a:rPr lang="el-GR" sz="1600" b="1">
                <a:solidFill>
                  <a:schemeClr val="tx1"/>
                </a:solidFill>
                <a:latin typeface="Trebuchet MS" panose="020B0703020202090204" pitchFamily="34" charset="0"/>
                <a:cs typeface="Arial"/>
              </a:rPr>
              <a:t> *, </a:t>
            </a:r>
          </a:p>
          <a:p>
            <a:pPr marL="38100" marR="462915">
              <a:lnSpc>
                <a:spcPct val="73300"/>
              </a:lnSpc>
              <a:spcBef>
                <a:spcPts val="500"/>
              </a:spcBef>
            </a:pPr>
            <a:r>
              <a:rPr lang="el-GR" sz="2800" b="1">
                <a:solidFill>
                  <a:schemeClr val="tx1"/>
                </a:solidFill>
                <a:latin typeface="Trebuchet MS" panose="020B0703020202090204" pitchFamily="34" charset="0"/>
                <a:cs typeface="Arial"/>
              </a:rPr>
              <a:t>ΤΟ ΝΕΟ ΔΡΑΣΤΙΚΟ ΣΥΣΤΑΤΙΚΟ</a:t>
            </a:r>
            <a:r>
              <a:rPr sz="2800" b="1">
                <a:solidFill>
                  <a:schemeClr val="tx1"/>
                </a:solidFill>
                <a:latin typeface="Trebuchet MS" panose="020B0703020202090204" pitchFamily="34" charset="0"/>
                <a:cs typeface="Arial"/>
              </a:rPr>
              <a:t> </a:t>
            </a:r>
            <a:r>
              <a:rPr lang="el-GR" sz="2800" b="1">
                <a:solidFill>
                  <a:schemeClr val="tx1"/>
                </a:solidFill>
                <a:latin typeface="Trebuchet MS" panose="020B0703020202090204" pitchFamily="34" charset="0"/>
                <a:cs typeface="Arial"/>
              </a:rPr>
              <a:t>ΠΟΥ</a:t>
            </a:r>
          </a:p>
          <a:p>
            <a:pPr marL="38100" marR="462915">
              <a:lnSpc>
                <a:spcPct val="73300"/>
              </a:lnSpc>
            </a:pPr>
            <a:r>
              <a:rPr lang="el-GR" sz="2800" b="1">
                <a:solidFill>
                  <a:schemeClr val="tx1"/>
                </a:solidFill>
                <a:latin typeface="Trebuchet MS" panose="020B0703020202090204" pitchFamily="34" charset="0"/>
                <a:cs typeface="Arial"/>
              </a:rPr>
              <a:t>ΚΑΤΑΠΟΛΕΜΑ ΤΙΣ ΚΗΛΙΔΕΣ</a:t>
            </a:r>
          </a:p>
          <a:p>
            <a:pPr marL="38100" marR="462915">
              <a:lnSpc>
                <a:spcPct val="73300"/>
              </a:lnSpc>
            </a:pPr>
            <a:r>
              <a:rPr lang="el-GR" sz="2800" b="1">
                <a:solidFill>
                  <a:schemeClr val="tx1"/>
                </a:solidFill>
                <a:latin typeface="Trebuchet MS" panose="020B0703020202090204" pitchFamily="34" charset="0"/>
                <a:cs typeface="Arial"/>
              </a:rPr>
              <a:t>ΟΠΩΣ ΠΟΤΕ ΞΑΝΑ</a:t>
            </a:r>
            <a:r>
              <a:rPr sz="2400" baseline="32567">
                <a:solidFill>
                  <a:schemeClr val="tx1"/>
                </a:solidFill>
                <a:latin typeface="Trebuchet MS" panose="020B0703020202090204" pitchFamily="34" charset="0"/>
                <a:cs typeface="Arial"/>
              </a:rPr>
              <a:t>**</a:t>
            </a:r>
          </a:p>
          <a:p>
            <a:pPr marL="38100">
              <a:lnSpc>
                <a:spcPts val="5015"/>
              </a:lnSpc>
            </a:pPr>
            <a:r>
              <a:rPr sz="4800" b="1">
                <a:solidFill>
                  <a:schemeClr val="tx1"/>
                </a:solidFill>
                <a:latin typeface="Trebuchet MS" panose="020B0703020202090204" pitchFamily="34" charset="0"/>
                <a:cs typeface="Arial"/>
              </a:rPr>
              <a:t>MELA B3 </a:t>
            </a:r>
            <a:endParaRPr lang="el-GR" sz="4800" b="1">
              <a:solidFill>
                <a:schemeClr val="tx1"/>
              </a:solidFill>
              <a:latin typeface="Trebuchet MS" panose="020B0703020202090204" pitchFamily="34" charset="0"/>
              <a:cs typeface="Arial"/>
            </a:endParaRPr>
          </a:p>
          <a:p>
            <a:pPr marL="38100">
              <a:lnSpc>
                <a:spcPts val="2000"/>
              </a:lnSpc>
            </a:pPr>
            <a:r>
              <a:rPr lang="el-GR" sz="2400">
                <a:solidFill>
                  <a:schemeClr val="tx1"/>
                </a:solidFill>
                <a:latin typeface="Trebuchet MS" panose="020B0703020202090204" pitchFamily="34" charset="0"/>
                <a:cs typeface="Arial"/>
              </a:rPr>
              <a:t>ΟΡΑΤΑ ΑΠΟΤΕΛΕΣΜΑΤΑ ΣΕ 1 ΕΒΔΟΜΑΔΑ***</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019425" y="0"/>
            <a:ext cx="4543425" cy="10692130"/>
          </a:xfrm>
          <a:custGeom>
            <a:avLst/>
            <a:gdLst/>
            <a:ahLst/>
            <a:cxnLst/>
            <a:rect l="l" t="t" r="r" b="b"/>
            <a:pathLst>
              <a:path w="4543425" h="10692130">
                <a:moveTo>
                  <a:pt x="4542942" y="0"/>
                </a:moveTo>
                <a:lnTo>
                  <a:pt x="0" y="0"/>
                </a:lnTo>
                <a:lnTo>
                  <a:pt x="0" y="10692003"/>
                </a:lnTo>
                <a:lnTo>
                  <a:pt x="4542942" y="10692003"/>
                </a:lnTo>
                <a:lnTo>
                  <a:pt x="4542942" y="0"/>
                </a:lnTo>
                <a:close/>
              </a:path>
            </a:pathLst>
          </a:custGeom>
          <a:solidFill>
            <a:srgbClr val="020203"/>
          </a:solidFill>
        </p:spPr>
        <p:txBody>
          <a:bodyPr wrap="square" lIns="0" tIns="0" rIns="0" bIns="0" rtlCol="0"/>
          <a:lstStyle/>
          <a:p>
            <a:endParaRPr>
              <a:latin typeface="Trebuchet MS" panose="020B0703020202090204" pitchFamily="34" charset="0"/>
            </a:endParaRPr>
          </a:p>
        </p:txBody>
      </p:sp>
      <p:sp>
        <p:nvSpPr>
          <p:cNvPr id="3" name="object 3"/>
          <p:cNvSpPr txBox="1"/>
          <p:nvPr/>
        </p:nvSpPr>
        <p:spPr>
          <a:xfrm rot="10800000">
            <a:off x="7232629" y="7327899"/>
            <a:ext cx="123111" cy="3246626"/>
          </a:xfrm>
          <a:prstGeom prst="rect">
            <a:avLst/>
          </a:prstGeom>
        </p:spPr>
        <p:txBody>
          <a:bodyPr vert="vert270" wrap="square" lIns="0" tIns="15240" rIns="0" bIns="0" rtlCol="0">
            <a:spAutoFit/>
          </a:bodyPr>
          <a:lstStyle/>
          <a:p>
            <a:pPr marL="12700" marR="5080">
              <a:spcBef>
                <a:spcPts val="120"/>
              </a:spcBef>
            </a:pPr>
            <a:r>
              <a:rPr lang="el-GR" sz="600" baseline="41666">
                <a:solidFill>
                  <a:srgbClr val="FFFFFF"/>
                </a:solidFill>
                <a:latin typeface="Trebuchet MS" panose="020B0703020202090204" pitchFamily="34" charset="0"/>
                <a:cs typeface="Arial"/>
              </a:rPr>
              <a:t>1 ΠΗΓΗ: ΕΡΕΥΝΑ ΓΙΑ ΤΗΝ ΑΓΟΡΑ ΤΩΝ ΔΕΡΜΟΚΑΛΛΥΝΤΙΚΩΝ, Η ΟΠΟΙΑ ΔΙΕΝΕΡΓΗΘΗΚΕ ΑΠΟ ΤΗΝ </a:t>
            </a:r>
            <a:r>
              <a:rPr lang="en-GB" sz="600" baseline="41666">
                <a:solidFill>
                  <a:srgbClr val="FFFFFF"/>
                </a:solidFill>
                <a:latin typeface="Trebuchet MS" panose="020B0703020202090204" pitchFamily="34" charset="0"/>
                <a:cs typeface="Arial"/>
              </a:rPr>
              <a:t>IQVIA </a:t>
            </a:r>
            <a:r>
              <a:rPr lang="el-GR" sz="600" baseline="41666">
                <a:solidFill>
                  <a:srgbClr val="FFFFFF"/>
                </a:solidFill>
                <a:latin typeface="Trebuchet MS" panose="020B0703020202090204" pitchFamily="34" charset="0"/>
                <a:cs typeface="Arial"/>
              </a:rPr>
              <a:t>ΚΑΙ ΑΛΛΟΥΣ ΕΤΑΙΡΟΥΣ (</a:t>
            </a:r>
            <a:r>
              <a:rPr lang="en-GB" sz="600" baseline="41666">
                <a:solidFill>
                  <a:srgbClr val="FFFFFF"/>
                </a:solidFill>
                <a:latin typeface="Trebuchet MS" panose="020B0703020202090204" pitchFamily="34" charset="0"/>
                <a:cs typeface="Arial"/>
              </a:rPr>
              <a:t>IPSOS, TNS) </a:t>
            </a:r>
            <a:r>
              <a:rPr lang="el-GR" sz="600" baseline="41666">
                <a:solidFill>
                  <a:srgbClr val="FFFFFF"/>
                </a:solidFill>
                <a:latin typeface="Trebuchet MS" panose="020B0703020202090204" pitchFamily="34" charset="0"/>
                <a:cs typeface="Arial"/>
              </a:rPr>
              <a:t>ΚΑΤΑ ΤΗΝ ΠΕΡΙΟΔΟ ΣΕΠΤΕΜΒΡΙΟΣ 2017-ΑΥΓΟΥΣΤΟΣ 2018, ΣΕ ΔΕΡΜΑΤΟΛΟΓΟΥΣ ΣΕ 62 ΧΩΡΕΣ.</a:t>
            </a:r>
          </a:p>
        </p:txBody>
      </p:sp>
      <p:pic>
        <p:nvPicPr>
          <p:cNvPr id="4" name="object 4"/>
          <p:cNvPicPr/>
          <p:nvPr/>
        </p:nvPicPr>
        <p:blipFill>
          <a:blip r:embed="rId2" cstate="print"/>
          <a:stretch>
            <a:fillRect/>
          </a:stretch>
        </p:blipFill>
        <p:spPr>
          <a:xfrm>
            <a:off x="0" y="3"/>
            <a:ext cx="5265000" cy="10692000"/>
          </a:xfrm>
          <a:prstGeom prst="rect">
            <a:avLst/>
          </a:prstGeom>
        </p:spPr>
      </p:pic>
      <p:sp>
        <p:nvSpPr>
          <p:cNvPr id="5" name="object 5"/>
          <p:cNvSpPr txBox="1"/>
          <p:nvPr/>
        </p:nvSpPr>
        <p:spPr>
          <a:xfrm>
            <a:off x="1065199" y="3213027"/>
            <a:ext cx="5320665" cy="5999719"/>
          </a:xfrm>
          <a:prstGeom prst="rect">
            <a:avLst/>
          </a:prstGeom>
        </p:spPr>
        <p:txBody>
          <a:bodyPr vert="horz" wrap="square" lIns="0" tIns="12700" rIns="0" bIns="0" rtlCol="0">
            <a:spAutoFit/>
          </a:bodyPr>
          <a:lstStyle/>
          <a:p>
            <a:pPr marL="50800" algn="just">
              <a:lnSpc>
                <a:spcPct val="100000"/>
              </a:lnSpc>
              <a:spcBef>
                <a:spcPts val="100"/>
              </a:spcBef>
            </a:pPr>
            <a:r>
              <a:rPr lang="el-GR" sz="1300" b="1">
                <a:solidFill>
                  <a:srgbClr val="FFFFFF"/>
                </a:solidFill>
                <a:latin typeface="Trebuchet MS" panose="020B0703020202090204" pitchFamily="34" charset="0"/>
                <a:cs typeface="Arial"/>
              </a:rPr>
              <a:t>ΣΧΕΤΙΚΑ ΜΕ ΤΗ</a:t>
            </a:r>
            <a:r>
              <a:rPr sz="1300" b="1">
                <a:solidFill>
                  <a:srgbClr val="FFFFFF"/>
                </a:solidFill>
                <a:latin typeface="Trebuchet MS" panose="020B0703020202090204" pitchFamily="34" charset="0"/>
                <a:cs typeface="Arial"/>
              </a:rPr>
              <a:t> LA ROCHE-POSAY</a:t>
            </a:r>
            <a:endParaRPr sz="1300">
              <a:latin typeface="Trebuchet MS" panose="020B0703020202090204" pitchFamily="34" charset="0"/>
              <a:cs typeface="Arial"/>
            </a:endParaRPr>
          </a:p>
          <a:p>
            <a:pPr marL="50800" marR="43180" indent="-635" algn="just">
              <a:lnSpc>
                <a:spcPct val="118100"/>
              </a:lnSpc>
              <a:spcBef>
                <a:spcPts val="1060"/>
              </a:spcBef>
            </a:pPr>
            <a:r>
              <a:rPr lang="el-GR" sz="1200" b="1">
                <a:solidFill>
                  <a:srgbClr val="FFFFFF"/>
                </a:solidFill>
                <a:latin typeface="Trebuchet MS" panose="020B0703020202090204" pitchFamily="34" charset="0"/>
                <a:cs typeface="Arial"/>
              </a:rPr>
              <a:t>Αποστολή της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της μάρκας που συνιστούν 90.000 δερματολόγοι σε ολόκληρο τον κόσμο</a:t>
            </a:r>
            <a:r>
              <a:rPr lang="el-GR" sz="1200" b="1" baseline="30000">
                <a:solidFill>
                  <a:srgbClr val="FFFFFF"/>
                </a:solidFill>
                <a:latin typeface="Trebuchet MS" panose="020B0703020202090204" pitchFamily="34" charset="0"/>
                <a:cs typeface="Arial"/>
              </a:rPr>
              <a:t>1</a:t>
            </a:r>
            <a:r>
              <a:rPr lang="el-GR" sz="1200" b="1">
                <a:solidFill>
                  <a:srgbClr val="FFFFFF"/>
                </a:solidFill>
                <a:latin typeface="Trebuchet MS" panose="020B0703020202090204" pitchFamily="34" charset="0"/>
                <a:cs typeface="Arial"/>
              </a:rPr>
              <a:t>, είναι να προσφέρει δερματολογικές λύσεις περιποίησης με ουσιαστικά αποτελέσματα. 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που δημιουργήθηκε από έναν φαρμακοποιό το 1975, έχει παρουσία σήμερα σε περισσότερες από 60 χώρες. Προσφέρει μια μοναδική γκάμα προϊόντων για την καθημερινή φροντίδα κάθε τύπου δέρματος, και ενθαρρύνει τις καλές πρακτικές περιποίησης, ανάλογα με τις εκάστοτε ανάγκες κάθε ατόμου. 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δημιουργεί συνθέσεις εμπλουτισμένες με το αποκλειστικό νερό της, πλούσιο σε Σελήνιο, το οποίο χρησιμοποιείται επίσης στο Ιαματικό Κέντρο –το πρώτο Κέντρο Δερματολογίας στην Ευρώπη– για τις αντιοξειδωτικές και καταπραϋντικές ιδιότητές του. Οι συνθέσεις των προϊόντων αναπτύσσονται βάσει μιας αυστηρής χάρτας, περιέχοντας τον ελάχιστο δυνατό αριθμό συστατικών στις βέλτιστες συγκεντρώσεις. Επιπλέον, τα προϊόντα της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υπόκεινται σε αυστηρές κλινικές δοκιμές, ώστε να επιβεβαιωθεί η αποτελεσματικότητα και η ασφάλειά τους ακόμα και για το ευαίσθητο δέρμα. Το 2020, η </a:t>
            </a:r>
            <a:r>
              <a:rPr lang="en-GB" sz="1200" b="1">
                <a:solidFill>
                  <a:srgbClr val="FFFFFF"/>
                </a:solidFill>
                <a:latin typeface="Trebuchet MS" panose="020B0703020202090204" pitchFamily="34" charset="0"/>
                <a:cs typeface="Arial"/>
              </a:rPr>
              <a:t>La Roche-Posay</a:t>
            </a:r>
            <a:r>
              <a:rPr lang="el-GR" sz="1200" b="1">
                <a:solidFill>
                  <a:srgbClr val="FFFFFF"/>
                </a:solidFill>
                <a:latin typeface="Trebuchet MS" panose="020B0703020202090204" pitchFamily="34" charset="0"/>
                <a:cs typeface="Arial"/>
              </a:rPr>
              <a:t> έκανε ένα βήμα ακόμα πιο πέρα στη δέσμευσή της για την προστασία του πλανήτη. Εκτός από το λανσάρισμα των πρώτων οικολογικών αντιηλιακών </a:t>
            </a:r>
            <a:r>
              <a:rPr lang="el-GR" sz="1200" b="1" err="1">
                <a:solidFill>
                  <a:srgbClr val="FFFFFF"/>
                </a:solidFill>
                <a:latin typeface="Trebuchet MS" panose="020B0703020202090204" pitchFamily="34" charset="0"/>
                <a:cs typeface="Arial"/>
              </a:rPr>
              <a:t>σωληναρίων</a:t>
            </a:r>
            <a:r>
              <a:rPr lang="el-GR" sz="1200" b="1">
                <a:solidFill>
                  <a:srgbClr val="FFFFFF"/>
                </a:solidFill>
                <a:latin typeface="Trebuchet MS" panose="020B0703020202090204" pitchFamily="34" charset="0"/>
                <a:cs typeface="Arial"/>
              </a:rPr>
              <a:t> με χαρτόνι, η μάρκα ανακοίνωσε επίσης ένα μακροπρόθεσμο σχέδιο για τη μείωση της χρήσης νέου πλαστικού κατά 70% μέχρι το 2025. Επιπλέον, από το 2019, το </a:t>
            </a:r>
            <a:r>
              <a:rPr lang="en-GB" sz="1200" b="1" err="1">
                <a:solidFill>
                  <a:srgbClr val="FFFFFF"/>
                </a:solidFill>
                <a:latin typeface="Trebuchet MS" panose="020B0703020202090204" pitchFamily="34" charset="0"/>
                <a:cs typeface="Arial"/>
              </a:rPr>
              <a:t>Fondation</a:t>
            </a:r>
            <a:r>
              <a:rPr lang="en-GB" sz="1200" b="1">
                <a:solidFill>
                  <a:srgbClr val="FFFFFF"/>
                </a:solidFill>
                <a:latin typeface="Trebuchet MS" panose="020B0703020202090204" pitchFamily="34" charset="0"/>
                <a:cs typeface="Arial"/>
              </a:rPr>
              <a:t> La Roche-Posay </a:t>
            </a:r>
            <a:r>
              <a:rPr lang="el-GR" sz="1200" b="1">
                <a:solidFill>
                  <a:srgbClr val="FFFFFF"/>
                </a:solidFill>
                <a:latin typeface="Trebuchet MS" panose="020B0703020202090204" pitchFamily="34" charset="0"/>
                <a:cs typeface="Arial"/>
              </a:rPr>
              <a:t>έχει δεσμευτεί να βελτιώσει τη ζωή των παιδιών με καρκίνο και των οικογενειών τους. Για περισσότερες πληροφορίες σχετικά με τη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επισκεφθείτε το </a:t>
            </a:r>
            <a:r>
              <a:rPr lang="en-GB" sz="1200" b="1" u="sng">
                <a:solidFill>
                  <a:srgbClr val="FFFFFF"/>
                </a:solidFill>
                <a:latin typeface="Trebuchet MS" panose="020B0703020202090204" pitchFamily="34" charset="0"/>
                <a:cs typeface="Arial"/>
              </a:rPr>
              <a:t>www.laroche-posay.com</a:t>
            </a:r>
            <a:r>
              <a:rPr lang="en-GB" sz="1200" b="1">
                <a:solidFill>
                  <a:srgbClr val="FFFFFF"/>
                </a:solidFill>
                <a:latin typeface="Trebuchet MS" panose="020B0703020202090204" pitchFamily="34" charset="0"/>
                <a:cs typeface="Arial"/>
              </a:rPr>
              <a:t> </a:t>
            </a:r>
            <a:r>
              <a:rPr lang="el-GR" sz="1200" b="1">
                <a:solidFill>
                  <a:srgbClr val="FFFFFF"/>
                </a:solidFill>
                <a:latin typeface="Trebuchet MS" panose="020B0703020202090204" pitchFamily="34" charset="0"/>
                <a:cs typeface="Arial"/>
              </a:rPr>
              <a:t>και ακολουθήστε τη </a:t>
            </a:r>
            <a:r>
              <a:rPr lang="en-GB" sz="1200" b="1">
                <a:solidFill>
                  <a:srgbClr val="FFFFFF"/>
                </a:solidFill>
                <a:latin typeface="Trebuchet MS" panose="020B0703020202090204" pitchFamily="34" charset="0"/>
                <a:cs typeface="Arial"/>
              </a:rPr>
              <a:t>La Roche-Posay </a:t>
            </a:r>
            <a:r>
              <a:rPr lang="el-GR" sz="1200" b="1">
                <a:solidFill>
                  <a:srgbClr val="FFFFFF"/>
                </a:solidFill>
                <a:latin typeface="Trebuchet MS" panose="020B0703020202090204" pitchFamily="34" charset="0"/>
                <a:cs typeface="Arial"/>
              </a:rPr>
              <a:t>στο </a:t>
            </a:r>
            <a:r>
              <a:rPr lang="en-GB" sz="1200" b="1">
                <a:solidFill>
                  <a:srgbClr val="FFFFFF"/>
                </a:solidFill>
                <a:latin typeface="Trebuchet MS" panose="020B0703020202090204" pitchFamily="34" charset="0"/>
                <a:cs typeface="Arial"/>
              </a:rPr>
              <a:t>Instagram</a:t>
            </a:r>
            <a:r>
              <a:rPr lang="el-GR" sz="1200" b="1">
                <a:solidFill>
                  <a:srgbClr val="FFFFFF"/>
                </a:solidFill>
                <a:latin typeface="Trebuchet MS" panose="020B0703020202090204" pitchFamily="34" charset="0"/>
                <a:cs typeface="Arial"/>
              </a:rPr>
              <a:t> και το </a:t>
            </a:r>
            <a:r>
              <a:rPr lang="en-GB" sz="1200" b="1">
                <a:solidFill>
                  <a:srgbClr val="FFFFFF"/>
                </a:solidFill>
                <a:latin typeface="Trebuchet MS" panose="020B0703020202090204" pitchFamily="34" charset="0"/>
                <a:cs typeface="Arial"/>
              </a:rPr>
              <a:t>Facebook.</a:t>
            </a:r>
            <a:endParaRPr lang="el-GR" sz="1200" b="1">
              <a:solidFill>
                <a:srgbClr val="FFFFFF"/>
              </a:solidFill>
              <a:latin typeface="Trebuchet MS" panose="020B0703020202090204" pitchFamily="34" charset="0"/>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335655" y="0"/>
            <a:ext cx="11790045" cy="10692130"/>
          </a:xfrm>
          <a:custGeom>
            <a:avLst/>
            <a:gdLst/>
            <a:ahLst/>
            <a:cxnLst/>
            <a:rect l="l" t="t" r="r" b="b"/>
            <a:pathLst>
              <a:path w="11790044" h="10692130">
                <a:moveTo>
                  <a:pt x="11789994" y="0"/>
                </a:moveTo>
                <a:lnTo>
                  <a:pt x="0" y="0"/>
                </a:lnTo>
                <a:lnTo>
                  <a:pt x="0" y="10692003"/>
                </a:lnTo>
                <a:lnTo>
                  <a:pt x="11789994" y="10692003"/>
                </a:lnTo>
                <a:lnTo>
                  <a:pt x="11789994" y="0"/>
                </a:lnTo>
                <a:close/>
              </a:path>
            </a:pathLst>
          </a:custGeom>
          <a:solidFill>
            <a:srgbClr val="020203"/>
          </a:solidFill>
        </p:spPr>
        <p:txBody>
          <a:bodyPr wrap="square" lIns="0" tIns="0" rIns="0" bIns="0" rtlCol="0"/>
          <a:lstStyle/>
          <a:p>
            <a:endParaRPr>
              <a:latin typeface="Trebuchet MS" panose="020B0703020202090204" pitchFamily="34" charset="0"/>
            </a:endParaRPr>
          </a:p>
        </p:txBody>
      </p:sp>
      <p:pic>
        <p:nvPicPr>
          <p:cNvPr id="3" name="object 3"/>
          <p:cNvPicPr/>
          <p:nvPr/>
        </p:nvPicPr>
        <p:blipFill>
          <a:blip r:embed="rId2" cstate="print"/>
          <a:stretch>
            <a:fillRect/>
          </a:stretch>
        </p:blipFill>
        <p:spPr>
          <a:xfrm>
            <a:off x="4599000" y="720725"/>
            <a:ext cx="6821995" cy="9208892"/>
          </a:xfrm>
          <a:prstGeom prst="rect">
            <a:avLst/>
          </a:prstGeom>
        </p:spPr>
      </p:pic>
      <p:sp>
        <p:nvSpPr>
          <p:cNvPr id="4" name="object 4"/>
          <p:cNvSpPr txBox="1"/>
          <p:nvPr/>
        </p:nvSpPr>
        <p:spPr>
          <a:xfrm>
            <a:off x="90861" y="1278700"/>
            <a:ext cx="3242224" cy="6970691"/>
          </a:xfrm>
          <a:prstGeom prst="rect">
            <a:avLst/>
          </a:prstGeom>
        </p:spPr>
        <p:txBody>
          <a:bodyPr vert="horz" wrap="square" lIns="0" tIns="12700" rIns="0" bIns="0" rtlCol="0" anchor="t">
            <a:spAutoFit/>
          </a:bodyPr>
          <a:lstStyle/>
          <a:p>
            <a:pPr marL="38100" marR="516255">
              <a:lnSpc>
                <a:spcPct val="113700"/>
              </a:lnSpc>
              <a:spcBef>
                <a:spcPts val="100"/>
              </a:spcBef>
            </a:pPr>
            <a:r>
              <a:rPr lang="el-GR" sz="1100" dirty="0">
                <a:solidFill>
                  <a:schemeClr val="tx1"/>
                </a:solidFill>
                <a:latin typeface="Trebuchet MS"/>
                <a:cs typeface="Arial"/>
              </a:rPr>
              <a:t>Ως η #1 μάρκα που συστήνουν οι δερματολόγοι παγκοσμίως για τη φροντίδα του δέρματος</a:t>
            </a:r>
            <a:r>
              <a:rPr sz="950" baseline="29914" dirty="0">
                <a:solidFill>
                  <a:schemeClr val="tx1"/>
                </a:solidFill>
                <a:latin typeface="Trebuchet MS"/>
                <a:cs typeface="Arial"/>
              </a:rPr>
              <a:t>1</a:t>
            </a:r>
            <a:r>
              <a:rPr sz="1100" dirty="0">
                <a:solidFill>
                  <a:schemeClr val="tx1"/>
                </a:solidFill>
                <a:latin typeface="Trebuchet MS"/>
                <a:cs typeface="Arial"/>
              </a:rPr>
              <a:t>, </a:t>
            </a:r>
            <a:r>
              <a:rPr lang="el-GR" sz="1100" dirty="0">
                <a:solidFill>
                  <a:schemeClr val="tx1"/>
                </a:solidFill>
                <a:latin typeface="Trebuchet MS"/>
                <a:cs typeface="Arial"/>
              </a:rPr>
              <a:t>η </a:t>
            </a:r>
            <a:r>
              <a:rPr sz="1100" dirty="0">
                <a:solidFill>
                  <a:schemeClr val="tx1"/>
                </a:solidFill>
                <a:latin typeface="Trebuchet MS"/>
                <a:cs typeface="Arial"/>
              </a:rPr>
              <a:t>La Roche–Posay</a:t>
            </a:r>
            <a:r>
              <a:rPr lang="en-US" sz="1100" dirty="0">
                <a:solidFill>
                  <a:schemeClr val="tx1"/>
                </a:solidFill>
                <a:latin typeface="Trebuchet MS"/>
                <a:cs typeface="Arial"/>
              </a:rPr>
              <a:t>, ανα</a:t>
            </a:r>
            <a:r>
              <a:rPr lang="el-GR" sz="1100" dirty="0">
                <a:solidFill>
                  <a:schemeClr val="tx1"/>
                </a:solidFill>
                <a:latin typeface="Trebuchet MS"/>
                <a:cs typeface="Arial"/>
              </a:rPr>
              <a:t>γνωρίζει ότι </a:t>
            </a:r>
            <a:r>
              <a:rPr lang="el-GR" sz="1100" b="1" dirty="0">
                <a:solidFill>
                  <a:schemeClr val="tx1"/>
                </a:solidFill>
                <a:latin typeface="Trebuchet MS"/>
                <a:cs typeface="Arial"/>
              </a:rPr>
              <a:t>η </a:t>
            </a:r>
            <a:r>
              <a:rPr lang="el-GR" sz="1100" b="1" dirty="0" err="1">
                <a:solidFill>
                  <a:schemeClr val="tx1"/>
                </a:solidFill>
                <a:latin typeface="Trebuchet MS"/>
                <a:cs typeface="Arial"/>
              </a:rPr>
              <a:t>υπερμελάγχρωση</a:t>
            </a:r>
            <a:r>
              <a:rPr lang="el-GR" sz="1100" b="1" dirty="0">
                <a:solidFill>
                  <a:schemeClr val="tx1"/>
                </a:solidFill>
                <a:latin typeface="Trebuchet MS"/>
                <a:cs typeface="Arial"/>
              </a:rPr>
              <a:t> είναι μια από τις πιο συνηθισμένες αλλά και πιο δύσκολα αντιμετωπίσιμες δερματικές παθήσεις</a:t>
            </a:r>
            <a:r>
              <a:rPr sz="1100" dirty="0">
                <a:solidFill>
                  <a:schemeClr val="tx1"/>
                </a:solidFill>
                <a:latin typeface="Trebuchet MS"/>
                <a:cs typeface="Arial"/>
              </a:rPr>
              <a:t>.</a:t>
            </a:r>
            <a:r>
              <a:rPr sz="1100" b="1" dirty="0">
                <a:solidFill>
                  <a:schemeClr val="tx1"/>
                </a:solidFill>
                <a:latin typeface="Trebuchet MS"/>
                <a:cs typeface="Arial"/>
              </a:rPr>
              <a:t> </a:t>
            </a:r>
            <a:r>
              <a:rPr lang="el-GR" sz="1100" dirty="0">
                <a:solidFill>
                  <a:schemeClr val="tx1"/>
                </a:solidFill>
                <a:latin typeface="Trebuchet MS"/>
                <a:cs typeface="Arial"/>
              </a:rPr>
              <a:t>Πρόσφατα, η </a:t>
            </a:r>
            <a:r>
              <a:rPr lang="el-GR" sz="1100" dirty="0" err="1">
                <a:solidFill>
                  <a:schemeClr val="tx1"/>
                </a:solidFill>
                <a:latin typeface="Trebuchet MS"/>
                <a:cs typeface="Arial"/>
              </a:rPr>
              <a:t>La</a:t>
            </a:r>
            <a:r>
              <a:rPr lang="el-GR" sz="1100" dirty="0">
                <a:solidFill>
                  <a:schemeClr val="tx1"/>
                </a:solidFill>
                <a:latin typeface="Trebuchet MS"/>
                <a:cs typeface="Arial"/>
              </a:rPr>
              <a:t> </a:t>
            </a:r>
            <a:r>
              <a:rPr lang="el-GR" sz="1100" dirty="0" err="1">
                <a:solidFill>
                  <a:schemeClr val="tx1"/>
                </a:solidFill>
                <a:latin typeface="Trebuchet MS"/>
                <a:cs typeface="Arial"/>
              </a:rPr>
              <a:t>Roche-Posay</a:t>
            </a:r>
            <a:r>
              <a:rPr lang="el-GR" sz="1100" dirty="0">
                <a:solidFill>
                  <a:schemeClr val="tx1"/>
                </a:solidFill>
                <a:latin typeface="Trebuchet MS"/>
                <a:cs typeface="Arial"/>
              </a:rPr>
              <a:t> παρουσίασε τα αποτελέσματα μίας παγκόσμιας επιδημιολογικής μελέτης –πρώτης στο είδος της–, με στόχο τη βελτίωση των γνώσεων γύρω από τις </a:t>
            </a:r>
            <a:r>
              <a:rPr lang="el-GR" sz="1100" dirty="0" err="1">
                <a:solidFill>
                  <a:schemeClr val="tx1"/>
                </a:solidFill>
                <a:latin typeface="Trebuchet MS"/>
                <a:cs typeface="Arial"/>
              </a:rPr>
              <a:t>μελαγχρωματικές</a:t>
            </a:r>
            <a:r>
              <a:rPr lang="el-GR" sz="1100" dirty="0">
                <a:solidFill>
                  <a:schemeClr val="tx1"/>
                </a:solidFill>
                <a:latin typeface="Trebuchet MS"/>
                <a:cs typeface="Arial"/>
              </a:rPr>
              <a:t> διαταραχές</a:t>
            </a:r>
            <a:r>
              <a:rPr sz="1100" dirty="0">
                <a:solidFill>
                  <a:schemeClr val="tx1"/>
                </a:solidFill>
                <a:latin typeface="Trebuchet MS"/>
                <a:cs typeface="Arial"/>
              </a:rPr>
              <a:t>. </a:t>
            </a:r>
            <a:r>
              <a:rPr lang="el-GR" sz="1100" dirty="0">
                <a:solidFill>
                  <a:schemeClr val="tx1"/>
                </a:solidFill>
                <a:latin typeface="Trebuchet MS"/>
                <a:cs typeface="Arial"/>
              </a:rPr>
              <a:t>Σε όλον τον κόσμο, 1 στους 2 ανθρώπους πάσχει από κάποια </a:t>
            </a:r>
            <a:r>
              <a:rPr lang="el-GR" sz="1100" dirty="0" err="1">
                <a:solidFill>
                  <a:schemeClr val="tx1"/>
                </a:solidFill>
                <a:latin typeface="Trebuchet MS"/>
                <a:cs typeface="Arial"/>
              </a:rPr>
              <a:t>μελαγχρωματική</a:t>
            </a:r>
            <a:r>
              <a:rPr lang="el-GR" sz="1100" dirty="0">
                <a:solidFill>
                  <a:schemeClr val="tx1"/>
                </a:solidFill>
                <a:latin typeface="Trebuchet MS"/>
                <a:cs typeface="Arial"/>
              </a:rPr>
              <a:t> διαταραχή. Με βάση μάλιστα μελέτη στην οποία συμμετείχαν πάνω από 48.000 άτομα σε 34 χώρες</a:t>
            </a:r>
            <a:r>
              <a:rPr sz="950" baseline="29914" dirty="0">
                <a:solidFill>
                  <a:schemeClr val="tx1"/>
                </a:solidFill>
                <a:latin typeface="Trebuchet MS"/>
                <a:cs typeface="Arial"/>
              </a:rPr>
              <a:t>2</a:t>
            </a:r>
            <a:r>
              <a:rPr sz="1100" dirty="0">
                <a:solidFill>
                  <a:schemeClr val="tx1"/>
                </a:solidFill>
                <a:latin typeface="Trebuchet MS"/>
                <a:cs typeface="Arial"/>
              </a:rPr>
              <a:t>, </a:t>
            </a:r>
            <a:r>
              <a:rPr lang="el-GR" sz="1100" dirty="0">
                <a:solidFill>
                  <a:schemeClr val="tx1"/>
                </a:solidFill>
                <a:latin typeface="Trebuchet MS"/>
                <a:cs typeface="Arial"/>
              </a:rPr>
              <a:t>ξέρουμε ότι οι παθήσεις αυτές έχουν</a:t>
            </a:r>
            <a:r>
              <a:rPr sz="1100" dirty="0">
                <a:solidFill>
                  <a:schemeClr val="tx1"/>
                </a:solidFill>
                <a:latin typeface="Trebuchet MS"/>
                <a:cs typeface="Arial"/>
              </a:rPr>
              <a:t> </a:t>
            </a:r>
            <a:r>
              <a:rPr lang="el-GR" sz="1100" dirty="0">
                <a:solidFill>
                  <a:schemeClr val="tx1"/>
                </a:solidFill>
                <a:latin typeface="Trebuchet MS"/>
                <a:cs typeface="Arial"/>
              </a:rPr>
              <a:t>ισχυρό ψυχολογικό αντίκτυπο, με τους πάσχοντες να δηλώνουν ότι αισθάνονται λιγότερο αγαπητοί, ότι υφίστανται διακρίσεις, ή ακόμα και ότι νοιώθουν «βρώμικοι».</a:t>
            </a:r>
          </a:p>
          <a:p>
            <a:pPr marL="38100" marR="516255">
              <a:lnSpc>
                <a:spcPct val="113700"/>
              </a:lnSpc>
              <a:spcBef>
                <a:spcPts val="100"/>
              </a:spcBef>
            </a:pPr>
            <a:endParaRPr lang="el-GR" sz="1100">
              <a:solidFill>
                <a:schemeClr val="tx1"/>
              </a:solidFill>
              <a:latin typeface="Trebuchet MS" panose="020B0703020202090204" pitchFamily="34" charset="0"/>
              <a:cs typeface="Arial"/>
            </a:endParaRPr>
          </a:p>
          <a:p>
            <a:pPr marL="38100" marR="516255">
              <a:lnSpc>
                <a:spcPct val="113700"/>
              </a:lnSpc>
              <a:spcBef>
                <a:spcPts val="100"/>
              </a:spcBef>
            </a:pPr>
            <a:r>
              <a:rPr lang="el-GR" sz="1100" dirty="0">
                <a:solidFill>
                  <a:schemeClr val="tx1"/>
                </a:solidFill>
                <a:latin typeface="Trebuchet MS"/>
                <a:cs typeface="Arial"/>
              </a:rPr>
              <a:t>Καταλαβαίνουμε πόσο άσχημα μπορεί να αισθάνεται κάποιος όταν φαίνεται ότι δεν έχει </a:t>
            </a:r>
            <a:r>
              <a:rPr lang="el-GR" sz="1100" dirty="0" err="1">
                <a:solidFill>
                  <a:schemeClr val="tx1"/>
                </a:solidFill>
                <a:latin typeface="Trebuchet MS"/>
                <a:cs typeface="Arial"/>
              </a:rPr>
              <a:t>σπάντηση</a:t>
            </a:r>
            <a:r>
              <a:rPr lang="el-GR" sz="1100" dirty="0">
                <a:solidFill>
                  <a:schemeClr val="tx1"/>
                </a:solidFill>
                <a:latin typeface="Trebuchet MS"/>
                <a:cs typeface="Arial"/>
              </a:rPr>
              <a:t> σε αυτό που τον απασχολεί. Θέλοντας να δώσει λύση σε αυτό το παγκόσμιο, αυξανόμενο δερματικό πρόβλημα, </a:t>
            </a:r>
            <a:r>
              <a:rPr lang="el-GR" sz="1100" b="1" dirty="0">
                <a:solidFill>
                  <a:schemeClr val="tx1"/>
                </a:solidFill>
                <a:latin typeface="Trebuchet MS"/>
                <a:cs typeface="Arial"/>
              </a:rPr>
              <a:t>η</a:t>
            </a:r>
            <a:r>
              <a:rPr lang="el-GR" sz="1100" dirty="0">
                <a:solidFill>
                  <a:schemeClr val="tx1"/>
                </a:solidFill>
                <a:latin typeface="Trebuchet MS"/>
                <a:cs typeface="Arial"/>
              </a:rPr>
              <a:t> </a:t>
            </a:r>
            <a:r>
              <a:rPr lang="en-GB" sz="1100" b="1" dirty="0">
                <a:solidFill>
                  <a:schemeClr val="tx1"/>
                </a:solidFill>
                <a:latin typeface="Trebuchet MS"/>
                <a:cs typeface="Arial"/>
              </a:rPr>
              <a:t>La Roche-Posay</a:t>
            </a:r>
            <a:r>
              <a:rPr lang="el-GR" sz="1100" b="1" dirty="0">
                <a:solidFill>
                  <a:schemeClr val="tx1"/>
                </a:solidFill>
                <a:latin typeface="Trebuchet MS"/>
                <a:cs typeface="Arial"/>
              </a:rPr>
              <a:t> ανακοινώνει τη μεγαλύτερη μέχρι σήμερα καινοτομία της στον τομέα της </a:t>
            </a:r>
            <a:r>
              <a:rPr lang="el-GR" sz="1100" b="1" dirty="0" err="1">
                <a:solidFill>
                  <a:schemeClr val="tx1"/>
                </a:solidFill>
                <a:latin typeface="Trebuchet MS"/>
                <a:cs typeface="Arial"/>
              </a:rPr>
              <a:t>υπερμελάγχρωσης</a:t>
            </a:r>
            <a:r>
              <a:rPr lang="en-GB" sz="1100" b="1" dirty="0">
                <a:solidFill>
                  <a:schemeClr val="tx1"/>
                </a:solidFill>
                <a:latin typeface="Trebuchet MS"/>
                <a:cs typeface="Arial"/>
              </a:rPr>
              <a:t> </a:t>
            </a:r>
            <a:r>
              <a:rPr lang="el-GR" sz="1100" dirty="0">
                <a:solidFill>
                  <a:schemeClr val="tx1"/>
                </a:solidFill>
                <a:latin typeface="Trebuchet MS"/>
                <a:cs typeface="Arial"/>
              </a:rPr>
              <a:t>με υψηλότερη, αποδεδειγμένη αποτελεσματικότητα σε </a:t>
            </a:r>
            <a:r>
              <a:rPr lang="el-GR" sz="1100" b="1" dirty="0">
                <a:solidFill>
                  <a:schemeClr val="tx1"/>
                </a:solidFill>
                <a:latin typeface="Trebuchet MS"/>
                <a:cs typeface="Arial"/>
              </a:rPr>
              <a:t>όλους τους τόνους δέρματος </a:t>
            </a:r>
            <a:r>
              <a:rPr lang="el-GR" sz="1100" dirty="0">
                <a:solidFill>
                  <a:schemeClr val="tx1"/>
                </a:solidFill>
                <a:latin typeface="Trebuchet MS"/>
                <a:cs typeface="Arial"/>
              </a:rPr>
              <a:t>από την </a:t>
            </a:r>
            <a:r>
              <a:rPr lang="el-GR" sz="1100" b="1" dirty="0">
                <a:solidFill>
                  <a:schemeClr val="tx1"/>
                </a:solidFill>
                <a:latin typeface="Trebuchet MS"/>
                <a:cs typeface="Arial"/>
              </a:rPr>
              <a:t>πρώτη εβδομάδα</a:t>
            </a:r>
            <a:r>
              <a:rPr lang="el-GR" sz="1100" dirty="0">
                <a:solidFill>
                  <a:schemeClr val="tx1"/>
                </a:solidFill>
                <a:latin typeface="Trebuchet MS"/>
                <a:cs typeface="Arial"/>
              </a:rPr>
              <a:t>.</a:t>
            </a:r>
          </a:p>
        </p:txBody>
      </p:sp>
      <p:sp>
        <p:nvSpPr>
          <p:cNvPr id="6" name="object 6"/>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8" name="object 8"/>
          <p:cNvSpPr txBox="1"/>
          <p:nvPr/>
        </p:nvSpPr>
        <p:spPr>
          <a:xfrm>
            <a:off x="9824299" y="3203002"/>
            <a:ext cx="3897629" cy="3588996"/>
          </a:xfrm>
          <a:prstGeom prst="rect">
            <a:avLst/>
          </a:prstGeom>
        </p:spPr>
        <p:txBody>
          <a:bodyPr vert="horz" wrap="square" lIns="0" tIns="12700" rIns="0" bIns="0" rtlCol="0" anchor="t">
            <a:spAutoFit/>
          </a:bodyPr>
          <a:lstStyle/>
          <a:p>
            <a:pPr marL="12700">
              <a:lnSpc>
                <a:spcPts val="3910"/>
              </a:lnSpc>
              <a:spcBef>
                <a:spcPts val="100"/>
              </a:spcBef>
            </a:pPr>
            <a:r>
              <a:rPr lang="el-GR" sz="3600">
                <a:solidFill>
                  <a:srgbClr val="FFFFFF"/>
                </a:solidFill>
                <a:latin typeface="Trebuchet MS"/>
                <a:cs typeface="Arial"/>
              </a:rPr>
              <a:t>ΤΟ ΝΕΟ</a:t>
            </a:r>
            <a:r>
              <a:rPr lang="el-GR" sz="3600">
                <a:latin typeface="Trebuchet MS"/>
                <a:cs typeface="Arial"/>
              </a:rPr>
              <a:t> </a:t>
            </a:r>
            <a:endParaRPr lang="el-GR" sz="3600">
              <a:latin typeface="Trebuchet MS" panose="020B0703020202090204" pitchFamily="34" charset="0"/>
              <a:cs typeface="Arial"/>
            </a:endParaRPr>
          </a:p>
          <a:p>
            <a:pPr marL="12700">
              <a:lnSpc>
                <a:spcPts val="3910"/>
              </a:lnSpc>
            </a:pPr>
            <a:r>
              <a:rPr sz="3600" b="1">
                <a:solidFill>
                  <a:srgbClr val="FFFFFF"/>
                </a:solidFill>
                <a:latin typeface="Trebuchet MS"/>
                <a:cs typeface="Arial"/>
              </a:rPr>
              <a:t>MELA </a:t>
            </a:r>
            <a:r>
              <a:rPr sz="3600">
                <a:solidFill>
                  <a:srgbClr val="9460A4"/>
                </a:solidFill>
                <a:latin typeface="Trebuchet MS"/>
                <a:cs typeface="Arial"/>
              </a:rPr>
              <a:t>B3 </a:t>
            </a:r>
            <a:r>
              <a:rPr sz="3600" b="1">
                <a:solidFill>
                  <a:srgbClr val="FFFFFF"/>
                </a:solidFill>
                <a:latin typeface="Trebuchet MS"/>
                <a:cs typeface="Arial"/>
              </a:rPr>
              <a:t>SERUM</a:t>
            </a:r>
            <a:endParaRPr sz="3600">
              <a:latin typeface="Trebuchet MS"/>
              <a:cs typeface="Arial"/>
            </a:endParaRPr>
          </a:p>
          <a:p>
            <a:pPr marL="84455">
              <a:lnSpc>
                <a:spcPct val="113000"/>
              </a:lnSpc>
              <a:spcBef>
                <a:spcPts val="1925"/>
              </a:spcBef>
            </a:pPr>
            <a:r>
              <a:rPr lang="el-GR" sz="1100">
                <a:solidFill>
                  <a:srgbClr val="FFFFFF"/>
                </a:solidFill>
                <a:latin typeface="Trebuchet MS"/>
                <a:cs typeface="Arial"/>
              </a:rPr>
              <a:t>Το </a:t>
            </a:r>
            <a:r>
              <a:rPr lang="en-GB" sz="1100" err="1">
                <a:solidFill>
                  <a:srgbClr val="FFFFFF"/>
                </a:solidFill>
                <a:latin typeface="Trebuchet MS"/>
                <a:cs typeface="Arial"/>
              </a:rPr>
              <a:t>Melasyl</a:t>
            </a:r>
            <a:r>
              <a:rPr lang="en-GB" sz="1100">
                <a:solidFill>
                  <a:srgbClr val="FFFFFF"/>
                </a:solidFill>
                <a:latin typeface="Trebuchet MS"/>
                <a:cs typeface="Arial"/>
              </a:rPr>
              <a:t>™ </a:t>
            </a:r>
            <a:r>
              <a:rPr lang="el-GR" sz="1100">
                <a:solidFill>
                  <a:srgbClr val="FFFFFF"/>
                </a:solidFill>
                <a:latin typeface="Trebuchet MS"/>
                <a:cs typeface="Arial"/>
              </a:rPr>
              <a:t>αναπτύχθηκε από κοινού με κορυφαίους δερματολόγους και ειδικούς στην </a:t>
            </a:r>
            <a:r>
              <a:rPr lang="el-GR" sz="1100" err="1">
                <a:solidFill>
                  <a:srgbClr val="FFFFFF"/>
                </a:solidFill>
                <a:latin typeface="Trebuchet MS"/>
                <a:cs typeface="Arial"/>
              </a:rPr>
              <a:t>υπερμελάγχρωση</a:t>
            </a:r>
            <a:r>
              <a:rPr lang="el-GR" sz="1100">
                <a:solidFill>
                  <a:srgbClr val="FFFFFF"/>
                </a:solidFill>
                <a:latin typeface="Trebuchet MS"/>
                <a:cs typeface="Arial"/>
              </a:rPr>
              <a:t> από όλον τον κόσμο. Ενσωματώθηκε στο </a:t>
            </a:r>
            <a:r>
              <a:rPr lang="en-GB" sz="1100" b="1">
                <a:solidFill>
                  <a:srgbClr val="FFFFFF"/>
                </a:solidFill>
                <a:latin typeface="Trebuchet MS"/>
                <a:cs typeface="Arial"/>
              </a:rPr>
              <a:t>MELA B3 </a:t>
            </a:r>
            <a:r>
              <a:rPr lang="el-GR" sz="1100">
                <a:solidFill>
                  <a:srgbClr val="FFFFFF"/>
                </a:solidFill>
                <a:latin typeface="Trebuchet MS"/>
                <a:cs typeface="Arial"/>
              </a:rPr>
              <a:t>σε συνδυασμό με 10% </a:t>
            </a:r>
            <a:r>
              <a:rPr lang="el-GR" sz="1100" err="1">
                <a:solidFill>
                  <a:srgbClr val="FFFFFF"/>
                </a:solidFill>
                <a:latin typeface="Trebuchet MS"/>
                <a:cs typeface="Arial"/>
              </a:rPr>
              <a:t>Νιασιναμίδη</a:t>
            </a:r>
            <a:r>
              <a:rPr lang="el-GR" sz="1100">
                <a:solidFill>
                  <a:srgbClr val="FFFFFF"/>
                </a:solidFill>
                <a:latin typeface="Trebuchet MS"/>
                <a:cs typeface="Arial"/>
              </a:rPr>
              <a:t> (ή αλλιώς Βιταμίνη</a:t>
            </a:r>
            <a:r>
              <a:rPr sz="1100">
                <a:solidFill>
                  <a:srgbClr val="FFFFFF"/>
                </a:solidFill>
                <a:latin typeface="Trebuchet MS"/>
                <a:cs typeface="Arial"/>
              </a:rPr>
              <a:t> </a:t>
            </a:r>
            <a:r>
              <a:rPr lang="el-GR" sz="1100">
                <a:solidFill>
                  <a:srgbClr val="FFFFFF"/>
                </a:solidFill>
                <a:latin typeface="Trebuchet MS"/>
                <a:cs typeface="Arial"/>
              </a:rPr>
              <a:t>Β3) και άλλα δερματολογικά ενεργά συστατικά, σε μια ολοκληρωμένη σύνθεση που στοχεύει ταυτόχρονα όλους τους μηχανισμούς που εμπλέκονται στις </a:t>
            </a:r>
            <a:r>
              <a:rPr lang="el-GR" sz="1100" err="1">
                <a:solidFill>
                  <a:srgbClr val="FFFFFF"/>
                </a:solidFill>
                <a:latin typeface="Trebuchet MS"/>
                <a:cs typeface="Arial"/>
              </a:rPr>
              <a:t>μελαγχρωματικές</a:t>
            </a:r>
            <a:r>
              <a:rPr lang="el-GR" sz="1100">
                <a:solidFill>
                  <a:srgbClr val="FFFFFF"/>
                </a:solidFill>
                <a:latin typeface="Trebuchet MS"/>
                <a:cs typeface="Arial"/>
              </a:rPr>
              <a:t> διαταραχές.</a:t>
            </a:r>
          </a:p>
          <a:p>
            <a:pPr marL="84455">
              <a:lnSpc>
                <a:spcPct val="113000"/>
              </a:lnSpc>
              <a:spcBef>
                <a:spcPts val="1925"/>
              </a:spcBef>
            </a:pPr>
            <a:r>
              <a:rPr lang="el-GR" sz="1100">
                <a:solidFill>
                  <a:schemeClr val="bg1"/>
                </a:solidFill>
                <a:latin typeface="Trebuchet MS"/>
                <a:cs typeface="Arial"/>
              </a:rPr>
              <a:t>Σήμερα</a:t>
            </a:r>
            <a:r>
              <a:rPr lang="en-GB" sz="1100">
                <a:solidFill>
                  <a:schemeClr val="bg1"/>
                </a:solidFill>
                <a:latin typeface="Trebuchet MS"/>
                <a:cs typeface="Arial"/>
              </a:rPr>
              <a:t>, </a:t>
            </a:r>
            <a:r>
              <a:rPr lang="el-GR" sz="1100">
                <a:solidFill>
                  <a:schemeClr val="bg1"/>
                </a:solidFill>
                <a:latin typeface="Trebuchet MS"/>
                <a:cs typeface="Arial"/>
              </a:rPr>
              <a:t>η </a:t>
            </a:r>
            <a:r>
              <a:rPr lang="en-GB" sz="1100">
                <a:solidFill>
                  <a:schemeClr val="bg1"/>
                </a:solidFill>
                <a:latin typeface="Trebuchet MS"/>
                <a:cs typeface="Arial"/>
              </a:rPr>
              <a:t>La Roche-Posay </a:t>
            </a:r>
            <a:r>
              <a:rPr lang="el-GR" sz="1100">
                <a:solidFill>
                  <a:schemeClr val="bg1"/>
                </a:solidFill>
                <a:latin typeface="Trebuchet MS"/>
                <a:cs typeface="Arial"/>
              </a:rPr>
              <a:t>διαμορφώνει το μέλλον στην αντιμετώπιση της </a:t>
            </a:r>
            <a:r>
              <a:rPr lang="el-GR" sz="1100" err="1">
                <a:solidFill>
                  <a:schemeClr val="bg1"/>
                </a:solidFill>
                <a:latin typeface="Trebuchet MS"/>
                <a:cs typeface="Arial"/>
              </a:rPr>
              <a:t>υπερμελάγχρωσης</a:t>
            </a:r>
            <a:r>
              <a:rPr lang="el-GR" sz="1100">
                <a:solidFill>
                  <a:schemeClr val="bg1"/>
                </a:solidFill>
                <a:latin typeface="Trebuchet MS"/>
                <a:cs typeface="Arial"/>
              </a:rPr>
              <a:t>, με μια νέα πρωτοποριακή καινοτομία. Με το</a:t>
            </a:r>
            <a:r>
              <a:rPr lang="en-GB" sz="1100">
                <a:solidFill>
                  <a:schemeClr val="bg1"/>
                </a:solidFill>
                <a:latin typeface="Trebuchet MS"/>
                <a:cs typeface="Arial"/>
              </a:rPr>
              <a:t> </a:t>
            </a:r>
            <a:r>
              <a:rPr lang="en-GB" sz="1100" b="1">
                <a:solidFill>
                  <a:schemeClr val="bg1"/>
                </a:solidFill>
                <a:latin typeface="Trebuchet MS"/>
                <a:cs typeface="Arial"/>
              </a:rPr>
              <a:t>MELA B3</a:t>
            </a:r>
            <a:r>
              <a:rPr lang="en-GB" sz="1100">
                <a:solidFill>
                  <a:schemeClr val="bg1"/>
                </a:solidFill>
                <a:latin typeface="Trebuchet MS"/>
                <a:cs typeface="Arial"/>
              </a:rPr>
              <a:t>, </a:t>
            </a:r>
            <a:r>
              <a:rPr lang="el-GR" sz="1100" b="1">
                <a:solidFill>
                  <a:schemeClr val="bg1"/>
                </a:solidFill>
                <a:latin typeface="Trebuchet MS"/>
                <a:cs typeface="Arial"/>
              </a:rPr>
              <a:t>μπορείτε να καταπολεμήσετε την </a:t>
            </a:r>
            <a:r>
              <a:rPr lang="el-GR" sz="1100" b="1" err="1">
                <a:solidFill>
                  <a:schemeClr val="bg1"/>
                </a:solidFill>
                <a:latin typeface="Trebuchet MS"/>
                <a:cs typeface="Arial"/>
              </a:rPr>
              <a:t>υπερμελάγχρωση</a:t>
            </a:r>
            <a:r>
              <a:rPr lang="el-GR" sz="1100" b="1">
                <a:solidFill>
                  <a:schemeClr val="bg1"/>
                </a:solidFill>
                <a:latin typeface="Trebuchet MS"/>
                <a:cs typeface="Arial"/>
              </a:rPr>
              <a:t> όπως ποτέ </a:t>
            </a:r>
            <a:r>
              <a:rPr lang="el-GR" sz="1100" b="1">
                <a:solidFill>
                  <a:srgbClr val="FFFFFF"/>
                </a:solidFill>
                <a:latin typeface="Trebuchet MS"/>
                <a:cs typeface="Arial"/>
              </a:rPr>
              <a:t>άλλοτε</a:t>
            </a:r>
            <a:r>
              <a:rPr lang="el-GR" sz="1100">
                <a:solidFill>
                  <a:srgbClr val="FFFFFF"/>
                </a:solidFill>
                <a:latin typeface="Trebuchet MS"/>
                <a:cs typeface="Arial"/>
              </a:rPr>
              <a:t>.</a:t>
            </a:r>
            <a:endParaRPr lang="en-GB" sz="1100">
              <a:latin typeface="Trebuchet MS"/>
              <a:cs typeface="Arial"/>
            </a:endParaRPr>
          </a:p>
        </p:txBody>
      </p:sp>
      <p:sp>
        <p:nvSpPr>
          <p:cNvPr id="9" name="object 9"/>
          <p:cNvSpPr txBox="1"/>
          <p:nvPr/>
        </p:nvSpPr>
        <p:spPr>
          <a:xfrm>
            <a:off x="3976201" y="3166203"/>
            <a:ext cx="842644" cy="207749"/>
          </a:xfrm>
          <a:prstGeom prst="rect">
            <a:avLst/>
          </a:prstGeom>
        </p:spPr>
        <p:txBody>
          <a:bodyPr vert="horz" wrap="square" lIns="0" tIns="15240" rIns="0" bIns="0" rtlCol="0">
            <a:spAutoFit/>
          </a:bodyPr>
          <a:lstStyle/>
          <a:p>
            <a:pPr marL="38100">
              <a:lnSpc>
                <a:spcPct val="100000"/>
              </a:lnSpc>
              <a:spcBef>
                <a:spcPts val="120"/>
              </a:spcBef>
            </a:pPr>
            <a:r>
              <a:rPr sz="1250">
                <a:solidFill>
                  <a:srgbClr val="662483"/>
                </a:solidFill>
                <a:latin typeface="Trebuchet MS" panose="020B0703020202090204" pitchFamily="34" charset="0"/>
                <a:cs typeface="Arial"/>
              </a:rPr>
              <a:t>MELASYL</a:t>
            </a:r>
            <a:r>
              <a:rPr sz="675" baseline="61728">
                <a:solidFill>
                  <a:srgbClr val="662483"/>
                </a:solidFill>
                <a:latin typeface="Trebuchet MS" panose="020B0703020202090204" pitchFamily="34" charset="0"/>
                <a:cs typeface="Arial"/>
              </a:rPr>
              <a:t>TM</a:t>
            </a:r>
            <a:endParaRPr sz="675" baseline="61728">
              <a:latin typeface="Trebuchet MS" panose="020B0703020202090204" pitchFamily="34" charset="0"/>
              <a:cs typeface="Arial"/>
            </a:endParaRPr>
          </a:p>
        </p:txBody>
      </p:sp>
      <p:grpSp>
        <p:nvGrpSpPr>
          <p:cNvPr id="10" name="object 10"/>
          <p:cNvGrpSpPr/>
          <p:nvPr/>
        </p:nvGrpSpPr>
        <p:grpSpPr>
          <a:xfrm>
            <a:off x="3747109" y="3166203"/>
            <a:ext cx="251460" cy="287655"/>
            <a:chOff x="3746970" y="2833204"/>
            <a:chExt cx="251460" cy="287655"/>
          </a:xfrm>
        </p:grpSpPr>
        <p:pic>
          <p:nvPicPr>
            <p:cNvPr id="11" name="object 11"/>
            <p:cNvPicPr/>
            <p:nvPr/>
          </p:nvPicPr>
          <p:blipFill>
            <a:blip r:embed="rId3" cstate="print"/>
            <a:stretch>
              <a:fillRect/>
            </a:stretch>
          </p:blipFill>
          <p:spPr>
            <a:xfrm>
              <a:off x="3746970" y="2833204"/>
              <a:ext cx="251136" cy="287361"/>
            </a:xfrm>
            <a:prstGeom prst="rect">
              <a:avLst/>
            </a:prstGeom>
          </p:spPr>
        </p:pic>
        <p:pic>
          <p:nvPicPr>
            <p:cNvPr id="12" name="object 12"/>
            <p:cNvPicPr/>
            <p:nvPr/>
          </p:nvPicPr>
          <p:blipFill>
            <a:blip r:embed="rId4" cstate="print"/>
            <a:stretch>
              <a:fillRect/>
            </a:stretch>
          </p:blipFill>
          <p:spPr>
            <a:xfrm>
              <a:off x="3799214" y="2871980"/>
              <a:ext cx="97510" cy="97510"/>
            </a:xfrm>
            <a:prstGeom prst="rect">
              <a:avLst/>
            </a:prstGeom>
          </p:spPr>
        </p:pic>
      </p:grpSp>
      <p:sp>
        <p:nvSpPr>
          <p:cNvPr id="13" name="object 13"/>
          <p:cNvSpPr txBox="1"/>
          <p:nvPr/>
        </p:nvSpPr>
        <p:spPr>
          <a:xfrm>
            <a:off x="7867650" y="9929617"/>
            <a:ext cx="6774180" cy="382156"/>
          </a:xfrm>
          <a:prstGeom prst="rect">
            <a:avLst/>
          </a:prstGeom>
        </p:spPr>
        <p:txBody>
          <a:bodyPr vert="horz" wrap="square" lIns="0" tIns="12700" rIns="0" bIns="0" rtlCol="0">
            <a:spAutoFit/>
          </a:bodyPr>
          <a:lstStyle/>
          <a:p>
            <a:pPr marL="12700" marR="5080">
              <a:lnSpc>
                <a:spcPct val="100000"/>
              </a:lnSpc>
              <a:spcBef>
                <a:spcPts val="100"/>
              </a:spcBef>
            </a:pPr>
            <a:r>
              <a:rPr lang="el-GR" sz="600" b="1">
                <a:solidFill>
                  <a:srgbClr val="FFFFFF"/>
                </a:solidFill>
                <a:latin typeface="Trebuchet MS" panose="020B0703020202090204" pitchFamily="34" charset="0"/>
                <a:cs typeface="Arial"/>
              </a:rPr>
              <a:t>1: Η συχνότερα αναφερόμενη μάρκα μεταξύ των τριών κορυφαίων μαρκών </a:t>
            </a:r>
            <a:r>
              <a:rPr lang="el-GR" sz="600" b="1" err="1">
                <a:solidFill>
                  <a:srgbClr val="FFFFFF"/>
                </a:solidFill>
                <a:latin typeface="Trebuchet MS" panose="020B0703020202090204" pitchFamily="34" charset="0"/>
                <a:cs typeface="Arial"/>
              </a:rPr>
              <a:t>δερμοκαλλυντικών</a:t>
            </a:r>
            <a:r>
              <a:rPr lang="el-GR" sz="600" b="1">
                <a:solidFill>
                  <a:srgbClr val="FFFFFF"/>
                </a:solidFill>
                <a:latin typeface="Trebuchet MS" panose="020B0703020202090204" pitchFamily="34" charset="0"/>
                <a:cs typeface="Arial"/>
              </a:rPr>
              <a:t> που συνιστούν οι δερματολόγοι. Πηγή: Έρευνα για την αγορά των </a:t>
            </a:r>
            <a:r>
              <a:rPr lang="el-GR" sz="600" b="1" err="1">
                <a:solidFill>
                  <a:srgbClr val="FFFFFF"/>
                </a:solidFill>
                <a:latin typeface="Trebuchet MS" panose="020B0703020202090204" pitchFamily="34" charset="0"/>
                <a:cs typeface="Arial"/>
              </a:rPr>
              <a:t>δερμοκαλλυντικών</a:t>
            </a:r>
            <a:r>
              <a:rPr lang="el-GR" sz="600" b="1">
                <a:solidFill>
                  <a:srgbClr val="FFFFFF"/>
                </a:solidFill>
                <a:latin typeface="Trebuchet MS" panose="020B0703020202090204" pitchFamily="34" charset="0"/>
                <a:cs typeface="Arial"/>
              </a:rPr>
              <a:t>, η οποία διενεργήθηκε από την </a:t>
            </a:r>
            <a:r>
              <a:rPr lang="en-GB" sz="600" b="1">
                <a:solidFill>
                  <a:srgbClr val="FFFFFF"/>
                </a:solidFill>
                <a:latin typeface="Trebuchet MS" panose="020B0703020202090204" pitchFamily="34" charset="0"/>
                <a:cs typeface="Arial"/>
              </a:rPr>
              <a:t>IQVIA </a:t>
            </a:r>
            <a:r>
              <a:rPr lang="el-GR" sz="600" b="1">
                <a:solidFill>
                  <a:srgbClr val="FFFFFF"/>
                </a:solidFill>
                <a:latin typeface="Trebuchet MS" panose="020B0703020202090204" pitchFamily="34" charset="0"/>
                <a:cs typeface="Arial"/>
              </a:rPr>
              <a:t>και άλλους εταίρους (</a:t>
            </a:r>
            <a:r>
              <a:rPr lang="en-GB" sz="600" b="1">
                <a:solidFill>
                  <a:srgbClr val="FFFFFF"/>
                </a:solidFill>
                <a:latin typeface="Trebuchet MS" panose="020B0703020202090204" pitchFamily="34" charset="0"/>
                <a:cs typeface="Arial"/>
              </a:rPr>
              <a:t>Ipsos, TNS) </a:t>
            </a:r>
            <a:r>
              <a:rPr lang="el-GR" sz="600" b="1">
                <a:solidFill>
                  <a:srgbClr val="FFFFFF"/>
                </a:solidFill>
                <a:latin typeface="Trebuchet MS" panose="020B0703020202090204" pitchFamily="34" charset="0"/>
                <a:cs typeface="Arial"/>
              </a:rPr>
              <a:t>μεταξύ Σεπτεμβρίου 2017 και Αυγούστου 2018, με τη συμμετοχή δερματολόγων σε 59 χώρες που αντιπροσωπεύουν πάνω από το 80% του παγκόσμιου ΑΕΠ.</a:t>
            </a:r>
          </a:p>
          <a:p>
            <a:pPr marL="12700"/>
            <a:r>
              <a:rPr sz="600" b="1">
                <a:solidFill>
                  <a:srgbClr val="FFFFFF"/>
                </a:solidFill>
                <a:latin typeface="Trebuchet MS" panose="020B0703020202090204" pitchFamily="34" charset="0"/>
                <a:cs typeface="Arial"/>
              </a:rPr>
              <a:t>2: </a:t>
            </a:r>
            <a:r>
              <a:rPr lang="el-GR" sz="600">
                <a:solidFill>
                  <a:srgbClr val="FFFFFF"/>
                </a:solidFill>
                <a:latin typeface="Trebuchet MS" panose="020B0703020202090204" pitchFamily="34" charset="0"/>
                <a:cs typeface="Arial"/>
              </a:rPr>
              <a:t>Μελαγχρωματικές διαταραχές</a:t>
            </a:r>
            <a:r>
              <a:rPr sz="600">
                <a:solidFill>
                  <a:srgbClr val="FFFFFF"/>
                </a:solidFill>
                <a:latin typeface="Trebuchet MS" panose="020B0703020202090204" pitchFamily="34" charset="0"/>
                <a:cs typeface="Arial"/>
              </a:rPr>
              <a:t>, </a:t>
            </a:r>
            <a:r>
              <a:rPr lang="el-GR" sz="600">
                <a:solidFill>
                  <a:srgbClr val="FFFFFF"/>
                </a:solidFill>
                <a:latin typeface="Trebuchet MS" panose="020B0703020202090204" pitchFamily="34" charset="0"/>
                <a:cs typeface="Arial"/>
              </a:rPr>
              <a:t>επιπολασμός</a:t>
            </a:r>
            <a:r>
              <a:rPr sz="600">
                <a:solidFill>
                  <a:srgbClr val="FFFFFF"/>
                </a:solidFill>
                <a:latin typeface="Trebuchet MS" panose="020B0703020202090204" pitchFamily="34" charset="0"/>
                <a:cs typeface="Arial"/>
              </a:rPr>
              <a:t>, </a:t>
            </a:r>
            <a:r>
              <a:rPr lang="el-GR" sz="600">
                <a:solidFill>
                  <a:srgbClr val="FFFFFF"/>
                </a:solidFill>
                <a:latin typeface="Trebuchet MS" panose="020B0703020202090204" pitchFamily="34" charset="0"/>
                <a:cs typeface="Arial"/>
              </a:rPr>
              <a:t>αντίκτυπος στην ποιότητα ζωής</a:t>
            </a:r>
            <a:r>
              <a:rPr sz="600">
                <a:solidFill>
                  <a:srgbClr val="FFFFFF"/>
                </a:solidFill>
                <a:latin typeface="Trebuchet MS" panose="020B0703020202090204" pitchFamily="34" charset="0"/>
                <a:cs typeface="Arial"/>
              </a:rPr>
              <a:t>, </a:t>
            </a:r>
            <a:r>
              <a:rPr lang="el-GR" sz="600">
                <a:solidFill>
                  <a:srgbClr val="FFFFFF"/>
                </a:solidFill>
                <a:latin typeface="Trebuchet MS" panose="020B0703020202090204" pitchFamily="34" charset="0"/>
                <a:cs typeface="Arial"/>
              </a:rPr>
              <a:t>κοινωνικός στιγματισμός</a:t>
            </a:r>
            <a:r>
              <a:rPr sz="600">
                <a:solidFill>
                  <a:srgbClr val="FFFFFF"/>
                </a:solidFill>
                <a:latin typeface="Trebuchet MS" panose="020B0703020202090204" pitchFamily="34" charset="0"/>
                <a:cs typeface="Arial"/>
              </a:rPr>
              <a:t>: </a:t>
            </a:r>
            <a:r>
              <a:rPr lang="el-GR" sz="600">
                <a:solidFill>
                  <a:srgbClr val="FFFFFF"/>
                </a:solidFill>
                <a:latin typeface="Trebuchet MS" panose="020B0703020202090204" pitchFamily="34" charset="0"/>
                <a:cs typeface="Arial"/>
              </a:rPr>
              <a:t>αποτελέσματα της πρώτης μεγάλης διεθνούς έρευνας.</a:t>
            </a:r>
            <a:endParaRPr sz="600">
              <a:latin typeface="Trebuchet MS" panose="020B0703020202090204" pitchFamily="34" charset="0"/>
              <a:cs typeface="Arial"/>
            </a:endParaRPr>
          </a:p>
        </p:txBody>
      </p:sp>
      <p:sp>
        <p:nvSpPr>
          <p:cNvPr id="14" name="object 14"/>
          <p:cNvSpPr txBox="1"/>
          <p:nvPr/>
        </p:nvSpPr>
        <p:spPr>
          <a:xfrm>
            <a:off x="3731299" y="378353"/>
            <a:ext cx="2993351" cy="2653227"/>
          </a:xfrm>
          <a:prstGeom prst="rect">
            <a:avLst/>
          </a:prstGeom>
        </p:spPr>
        <p:txBody>
          <a:bodyPr vert="horz" wrap="square" lIns="0" tIns="71120" rIns="0" bIns="0" rtlCol="0">
            <a:spAutoFit/>
          </a:bodyPr>
          <a:lstStyle/>
          <a:p>
            <a:pPr marL="12700" marR="304800">
              <a:lnSpc>
                <a:spcPct val="78700"/>
              </a:lnSpc>
              <a:spcBef>
                <a:spcPts val="560"/>
              </a:spcBef>
            </a:pPr>
            <a:r>
              <a:rPr lang="el-GR" sz="1800" b="1">
                <a:solidFill>
                  <a:srgbClr val="FFFFFF"/>
                </a:solidFill>
                <a:latin typeface="Trebuchet MS" panose="020B0703020202090204" pitchFamily="34" charset="0"/>
                <a:cs typeface="Arial"/>
              </a:rPr>
              <a:t>ΝΕΟ ΕΝΕΡΓΟ ΣΥΣΤΑΤΙΚΟ ΓΙΑ ΚΑΤΑΠΟΛΕΜΗΣΗ </a:t>
            </a:r>
          </a:p>
          <a:p>
            <a:pPr marL="12700" marR="304800">
              <a:lnSpc>
                <a:spcPct val="78700"/>
              </a:lnSpc>
            </a:pPr>
            <a:r>
              <a:rPr lang="el-GR" sz="1800" b="1">
                <a:solidFill>
                  <a:srgbClr val="FFFFFF"/>
                </a:solidFill>
                <a:latin typeface="Trebuchet MS" panose="020B0703020202090204" pitchFamily="34" charset="0"/>
                <a:cs typeface="Arial"/>
              </a:rPr>
              <a:t>ΤΗΣ ΥΠΕΡΜΕΛΑΓΧΡΩΣΗΣ </a:t>
            </a:r>
            <a:r>
              <a:rPr lang="el-GR" sz="1800">
                <a:solidFill>
                  <a:schemeClr val="bg1"/>
                </a:solidFill>
                <a:latin typeface="Trebuchet MS" panose="020B0703020202090204" pitchFamily="34" charset="0"/>
                <a:cs typeface="Arial"/>
              </a:rPr>
              <a:t>ΟΠΩΣ ΠΟΤΕ ΞΑΝΑ</a:t>
            </a:r>
          </a:p>
          <a:p>
            <a:pPr marL="12700">
              <a:lnSpc>
                <a:spcPct val="113000"/>
              </a:lnSpc>
              <a:spcBef>
                <a:spcPts val="40"/>
              </a:spcBef>
            </a:pPr>
            <a:r>
              <a:rPr lang="en-GR" sz="1100">
                <a:solidFill>
                  <a:srgbClr val="FFFFFF"/>
                </a:solidFill>
                <a:latin typeface="Trebuchet MS" panose="020B0703020202090204" pitchFamily="34" charset="0"/>
                <a:cs typeface="Arial"/>
              </a:rPr>
              <a:t>Έ</a:t>
            </a:r>
            <a:r>
              <a:rPr lang="el-GR" sz="1100" err="1">
                <a:solidFill>
                  <a:srgbClr val="FFFFFF"/>
                </a:solidFill>
                <a:latin typeface="Trebuchet MS" panose="020B0703020202090204" pitchFamily="34" charset="0"/>
                <a:cs typeface="Arial"/>
              </a:rPr>
              <a:t>χοντας</a:t>
            </a:r>
            <a:r>
              <a:rPr lang="el-GR" sz="1100">
                <a:solidFill>
                  <a:srgbClr val="FFFFFF"/>
                </a:solidFill>
                <a:latin typeface="Trebuchet MS" panose="020B0703020202090204" pitchFamily="34" charset="0"/>
                <a:cs typeface="Arial"/>
              </a:rPr>
              <a:t> προκύψει μετά από</a:t>
            </a:r>
            <a:r>
              <a:rPr sz="1100">
                <a:solidFill>
                  <a:srgbClr val="FFFFFF"/>
                </a:solidFill>
                <a:latin typeface="Trebuchet MS" panose="020B0703020202090204" pitchFamily="34" charset="0"/>
                <a:cs typeface="Arial"/>
              </a:rPr>
              <a:t> 18</a:t>
            </a:r>
            <a:r>
              <a:rPr lang="el-GR" sz="1100">
                <a:solidFill>
                  <a:srgbClr val="FFFFFF"/>
                </a:solidFill>
                <a:latin typeface="Trebuchet MS" panose="020B0703020202090204" pitchFamily="34" charset="0"/>
                <a:cs typeface="Arial"/>
              </a:rPr>
              <a:t> χρόνια μελετών στο Τμήμα Έρευνας &amp; Καινοτομίας της</a:t>
            </a:r>
            <a:r>
              <a:rPr sz="1100">
                <a:solidFill>
                  <a:srgbClr val="FFFFFF"/>
                </a:solidFill>
                <a:latin typeface="Trebuchet MS" panose="020B0703020202090204" pitchFamily="34" charset="0"/>
                <a:cs typeface="Arial"/>
              </a:rPr>
              <a:t> L’Oréal, </a:t>
            </a:r>
            <a:r>
              <a:rPr lang="el-GR" sz="1100">
                <a:solidFill>
                  <a:srgbClr val="FFFFFF"/>
                </a:solidFill>
                <a:latin typeface="Trebuchet MS" panose="020B0703020202090204" pitchFamily="34" charset="0"/>
                <a:cs typeface="Arial"/>
              </a:rPr>
              <a:t>το νέο μόριο </a:t>
            </a:r>
            <a:r>
              <a:rPr sz="1100" err="1">
                <a:solidFill>
                  <a:srgbClr val="FFFFFF"/>
                </a:solidFill>
                <a:latin typeface="Trebuchet MS" panose="020B0703020202090204" pitchFamily="34" charset="0"/>
                <a:cs typeface="Arial"/>
              </a:rPr>
              <a:t>Melasyl</a:t>
            </a:r>
            <a:r>
              <a:rPr sz="1100">
                <a:solidFill>
                  <a:srgbClr val="FFFFFF"/>
                </a:solidFill>
                <a:latin typeface="Trebuchet MS" panose="020B0703020202090204" pitchFamily="34" charset="0"/>
                <a:cs typeface="Arial"/>
              </a:rPr>
              <a:t>™</a:t>
            </a:r>
            <a:r>
              <a:rPr lang="el-GR" sz="1100">
                <a:solidFill>
                  <a:srgbClr val="FFFFFF"/>
                </a:solidFill>
                <a:latin typeface="Trebuchet MS" panose="020B0703020202090204" pitchFamily="34" charset="0"/>
                <a:cs typeface="Arial"/>
              </a:rPr>
              <a:t>, κατοχυρωμένο με πολλαπλά διπλώματα ευρεσιτεχνίας,</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φέρνει την επανάσταση στην καταπολέμηση της </a:t>
            </a:r>
            <a:r>
              <a:rPr lang="el-GR" sz="1100" err="1">
                <a:solidFill>
                  <a:srgbClr val="FFFFFF"/>
                </a:solidFill>
                <a:latin typeface="Trebuchet MS" panose="020B0703020202090204" pitchFamily="34" charset="0"/>
                <a:cs typeface="Arial"/>
              </a:rPr>
              <a:t>υπερμελάγχρωσης</a:t>
            </a:r>
            <a:r>
              <a:rPr lang="el-GR" sz="1100">
                <a:solidFill>
                  <a:srgbClr val="FFFFFF"/>
                </a:solidFill>
                <a:latin typeface="Trebuchet MS" panose="020B0703020202090204" pitchFamily="34" charset="0"/>
                <a:cs typeface="Arial"/>
              </a:rPr>
              <a:t>, καθώς λειτουργεί διαφορετικά από τα παραδοσιακά συστατικά: ανακόπτει τη δραστηριότητα της μελανίνης προτού σχηματιστούν δυσχρωμίες στο δέρμα.</a:t>
            </a:r>
            <a:endParaRPr sz="1100">
              <a:latin typeface="Trebuchet MS" panose="020B0703020202090204" pitchFamily="34" charset="0"/>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914668" y="7513539"/>
            <a:ext cx="1515745" cy="1652905"/>
            <a:chOff x="7914668" y="7513539"/>
            <a:chExt cx="1515745" cy="1652905"/>
          </a:xfrm>
        </p:grpSpPr>
        <p:sp>
          <p:nvSpPr>
            <p:cNvPr id="3" name="object 3"/>
            <p:cNvSpPr/>
            <p:nvPr/>
          </p:nvSpPr>
          <p:spPr>
            <a:xfrm>
              <a:off x="7914668" y="7723930"/>
              <a:ext cx="1442720" cy="1442720"/>
            </a:xfrm>
            <a:custGeom>
              <a:avLst/>
              <a:gdLst/>
              <a:ahLst/>
              <a:cxnLst/>
              <a:rect l="l" t="t" r="r" b="b"/>
              <a:pathLst>
                <a:path w="1442720" h="1442720">
                  <a:moveTo>
                    <a:pt x="721067" y="0"/>
                  </a:moveTo>
                  <a:lnTo>
                    <a:pt x="673657" y="1533"/>
                  </a:lnTo>
                  <a:lnTo>
                    <a:pt x="627066" y="6071"/>
                  </a:lnTo>
                  <a:lnTo>
                    <a:pt x="581388" y="13518"/>
                  </a:lnTo>
                  <a:lnTo>
                    <a:pt x="536719" y="23780"/>
                  </a:lnTo>
                  <a:lnTo>
                    <a:pt x="493155" y="36760"/>
                  </a:lnTo>
                  <a:lnTo>
                    <a:pt x="450789" y="52365"/>
                  </a:lnTo>
                  <a:lnTo>
                    <a:pt x="409717" y="70498"/>
                  </a:lnTo>
                  <a:lnTo>
                    <a:pt x="370034" y="91066"/>
                  </a:lnTo>
                  <a:lnTo>
                    <a:pt x="331835" y="113973"/>
                  </a:lnTo>
                  <a:lnTo>
                    <a:pt x="295214" y="139124"/>
                  </a:lnTo>
                  <a:lnTo>
                    <a:pt x="260268" y="166424"/>
                  </a:lnTo>
                  <a:lnTo>
                    <a:pt x="227091" y="195778"/>
                  </a:lnTo>
                  <a:lnTo>
                    <a:pt x="195778" y="227091"/>
                  </a:lnTo>
                  <a:lnTo>
                    <a:pt x="166424" y="260268"/>
                  </a:lnTo>
                  <a:lnTo>
                    <a:pt x="139124" y="295214"/>
                  </a:lnTo>
                  <a:lnTo>
                    <a:pt x="113973" y="331835"/>
                  </a:lnTo>
                  <a:lnTo>
                    <a:pt x="91066" y="370034"/>
                  </a:lnTo>
                  <a:lnTo>
                    <a:pt x="70498" y="409717"/>
                  </a:lnTo>
                  <a:lnTo>
                    <a:pt x="52365" y="450789"/>
                  </a:lnTo>
                  <a:lnTo>
                    <a:pt x="36760" y="493155"/>
                  </a:lnTo>
                  <a:lnTo>
                    <a:pt x="23780" y="536719"/>
                  </a:lnTo>
                  <a:lnTo>
                    <a:pt x="13518" y="581388"/>
                  </a:lnTo>
                  <a:lnTo>
                    <a:pt x="6071" y="627066"/>
                  </a:lnTo>
                  <a:lnTo>
                    <a:pt x="1533" y="673657"/>
                  </a:lnTo>
                  <a:lnTo>
                    <a:pt x="0" y="721067"/>
                  </a:lnTo>
                  <a:lnTo>
                    <a:pt x="1533" y="768478"/>
                  </a:lnTo>
                  <a:lnTo>
                    <a:pt x="6071" y="815069"/>
                  </a:lnTo>
                  <a:lnTo>
                    <a:pt x="13518" y="860747"/>
                  </a:lnTo>
                  <a:lnTo>
                    <a:pt x="23780" y="905415"/>
                  </a:lnTo>
                  <a:lnTo>
                    <a:pt x="36760" y="948980"/>
                  </a:lnTo>
                  <a:lnTo>
                    <a:pt x="52365" y="991346"/>
                  </a:lnTo>
                  <a:lnTo>
                    <a:pt x="70498" y="1032418"/>
                  </a:lnTo>
                  <a:lnTo>
                    <a:pt x="91066" y="1072101"/>
                  </a:lnTo>
                  <a:lnTo>
                    <a:pt x="113973" y="1110300"/>
                  </a:lnTo>
                  <a:lnTo>
                    <a:pt x="139124" y="1146920"/>
                  </a:lnTo>
                  <a:lnTo>
                    <a:pt x="166424" y="1181866"/>
                  </a:lnTo>
                  <a:lnTo>
                    <a:pt x="195778" y="1215044"/>
                  </a:lnTo>
                  <a:lnTo>
                    <a:pt x="227091" y="1246357"/>
                  </a:lnTo>
                  <a:lnTo>
                    <a:pt x="260268" y="1275711"/>
                  </a:lnTo>
                  <a:lnTo>
                    <a:pt x="295214" y="1303011"/>
                  </a:lnTo>
                  <a:lnTo>
                    <a:pt x="331835" y="1328162"/>
                  </a:lnTo>
                  <a:lnTo>
                    <a:pt x="370034" y="1351069"/>
                  </a:lnTo>
                  <a:lnTo>
                    <a:pt x="409717" y="1371636"/>
                  </a:lnTo>
                  <a:lnTo>
                    <a:pt x="450789" y="1389770"/>
                  </a:lnTo>
                  <a:lnTo>
                    <a:pt x="493155" y="1405375"/>
                  </a:lnTo>
                  <a:lnTo>
                    <a:pt x="536719" y="1418355"/>
                  </a:lnTo>
                  <a:lnTo>
                    <a:pt x="581388" y="1428616"/>
                  </a:lnTo>
                  <a:lnTo>
                    <a:pt x="627066" y="1436064"/>
                  </a:lnTo>
                  <a:lnTo>
                    <a:pt x="673657" y="1440602"/>
                  </a:lnTo>
                  <a:lnTo>
                    <a:pt x="721067" y="1442135"/>
                  </a:lnTo>
                  <a:lnTo>
                    <a:pt x="768478" y="1440602"/>
                  </a:lnTo>
                  <a:lnTo>
                    <a:pt x="815069" y="1436064"/>
                  </a:lnTo>
                  <a:lnTo>
                    <a:pt x="860747" y="1428616"/>
                  </a:lnTo>
                  <a:lnTo>
                    <a:pt x="905415" y="1418355"/>
                  </a:lnTo>
                  <a:lnTo>
                    <a:pt x="948980" y="1405375"/>
                  </a:lnTo>
                  <a:lnTo>
                    <a:pt x="991346" y="1389770"/>
                  </a:lnTo>
                  <a:lnTo>
                    <a:pt x="1032418" y="1371636"/>
                  </a:lnTo>
                  <a:lnTo>
                    <a:pt x="1072101" y="1351069"/>
                  </a:lnTo>
                  <a:lnTo>
                    <a:pt x="1110300" y="1328162"/>
                  </a:lnTo>
                  <a:lnTo>
                    <a:pt x="1146920" y="1303011"/>
                  </a:lnTo>
                  <a:lnTo>
                    <a:pt x="1181866" y="1275711"/>
                  </a:lnTo>
                  <a:lnTo>
                    <a:pt x="1215044" y="1246357"/>
                  </a:lnTo>
                  <a:lnTo>
                    <a:pt x="1246357" y="1215044"/>
                  </a:lnTo>
                  <a:lnTo>
                    <a:pt x="1275711" y="1181866"/>
                  </a:lnTo>
                  <a:lnTo>
                    <a:pt x="1303011" y="1146920"/>
                  </a:lnTo>
                  <a:lnTo>
                    <a:pt x="1328162" y="1110300"/>
                  </a:lnTo>
                  <a:lnTo>
                    <a:pt x="1351069" y="1072101"/>
                  </a:lnTo>
                  <a:lnTo>
                    <a:pt x="1371636" y="1032418"/>
                  </a:lnTo>
                  <a:lnTo>
                    <a:pt x="1389770" y="991346"/>
                  </a:lnTo>
                  <a:lnTo>
                    <a:pt x="1405375" y="948980"/>
                  </a:lnTo>
                  <a:lnTo>
                    <a:pt x="1418355" y="905415"/>
                  </a:lnTo>
                  <a:lnTo>
                    <a:pt x="1428616" y="860747"/>
                  </a:lnTo>
                  <a:lnTo>
                    <a:pt x="1436064" y="815069"/>
                  </a:lnTo>
                  <a:lnTo>
                    <a:pt x="1440602" y="768478"/>
                  </a:lnTo>
                  <a:lnTo>
                    <a:pt x="1442135" y="721067"/>
                  </a:lnTo>
                  <a:lnTo>
                    <a:pt x="1440602" y="673657"/>
                  </a:lnTo>
                  <a:lnTo>
                    <a:pt x="1436064" y="627066"/>
                  </a:lnTo>
                  <a:lnTo>
                    <a:pt x="1428616" y="581388"/>
                  </a:lnTo>
                  <a:lnTo>
                    <a:pt x="1418355" y="536719"/>
                  </a:lnTo>
                  <a:lnTo>
                    <a:pt x="1405375" y="493155"/>
                  </a:lnTo>
                  <a:lnTo>
                    <a:pt x="1389770" y="450789"/>
                  </a:lnTo>
                  <a:lnTo>
                    <a:pt x="1371636" y="409717"/>
                  </a:lnTo>
                  <a:lnTo>
                    <a:pt x="1351069" y="370034"/>
                  </a:lnTo>
                  <a:lnTo>
                    <a:pt x="1328162" y="331835"/>
                  </a:lnTo>
                  <a:lnTo>
                    <a:pt x="1303011" y="295214"/>
                  </a:lnTo>
                  <a:lnTo>
                    <a:pt x="1275711" y="260268"/>
                  </a:lnTo>
                  <a:lnTo>
                    <a:pt x="1246357" y="227091"/>
                  </a:lnTo>
                  <a:lnTo>
                    <a:pt x="1215044" y="195778"/>
                  </a:lnTo>
                  <a:lnTo>
                    <a:pt x="1181866" y="166424"/>
                  </a:lnTo>
                  <a:lnTo>
                    <a:pt x="1146920" y="139124"/>
                  </a:lnTo>
                  <a:lnTo>
                    <a:pt x="1110300" y="113973"/>
                  </a:lnTo>
                  <a:lnTo>
                    <a:pt x="1072101" y="91066"/>
                  </a:lnTo>
                  <a:lnTo>
                    <a:pt x="1032418" y="70498"/>
                  </a:lnTo>
                  <a:lnTo>
                    <a:pt x="991346" y="52365"/>
                  </a:lnTo>
                  <a:lnTo>
                    <a:pt x="948980" y="36760"/>
                  </a:lnTo>
                  <a:lnTo>
                    <a:pt x="905415" y="23780"/>
                  </a:lnTo>
                  <a:lnTo>
                    <a:pt x="860747" y="13518"/>
                  </a:lnTo>
                  <a:lnTo>
                    <a:pt x="815069" y="6071"/>
                  </a:lnTo>
                  <a:lnTo>
                    <a:pt x="768478" y="1533"/>
                  </a:lnTo>
                  <a:lnTo>
                    <a:pt x="721067" y="0"/>
                  </a:lnTo>
                  <a:close/>
                </a:path>
              </a:pathLst>
            </a:custGeom>
            <a:solidFill>
              <a:srgbClr val="020203">
                <a:alpha val="38000"/>
              </a:srgbClr>
            </a:solidFill>
          </p:spPr>
          <p:txBody>
            <a:bodyPr wrap="square" lIns="0" tIns="0" rIns="0" bIns="0" rtlCol="0"/>
            <a:lstStyle/>
            <a:p>
              <a:endParaRPr>
                <a:latin typeface="Trebuchet MS" panose="020B0703020202090204" pitchFamily="34" charset="0"/>
              </a:endParaRPr>
            </a:p>
          </p:txBody>
        </p:sp>
        <p:sp>
          <p:nvSpPr>
            <p:cNvPr id="4" name="object 4"/>
            <p:cNvSpPr/>
            <p:nvPr/>
          </p:nvSpPr>
          <p:spPr>
            <a:xfrm>
              <a:off x="8602913" y="7522067"/>
              <a:ext cx="819150" cy="1012190"/>
            </a:xfrm>
            <a:custGeom>
              <a:avLst/>
              <a:gdLst/>
              <a:ahLst/>
              <a:cxnLst/>
              <a:rect l="l" t="t" r="r" b="b"/>
              <a:pathLst>
                <a:path w="819150" h="1012190">
                  <a:moveTo>
                    <a:pt x="0" y="1011821"/>
                  </a:moveTo>
                  <a:lnTo>
                    <a:pt x="0" y="0"/>
                  </a:lnTo>
                  <a:lnTo>
                    <a:pt x="49920" y="1091"/>
                  </a:lnTo>
                  <a:lnTo>
                    <a:pt x="99075" y="4354"/>
                  </a:lnTo>
                  <a:lnTo>
                    <a:pt x="147434" y="9774"/>
                  </a:lnTo>
                  <a:lnTo>
                    <a:pt x="194966" y="17336"/>
                  </a:lnTo>
                  <a:lnTo>
                    <a:pt x="241642" y="27024"/>
                  </a:lnTo>
                  <a:lnTo>
                    <a:pt x="287431" y="38823"/>
                  </a:lnTo>
                  <a:lnTo>
                    <a:pt x="332304" y="52718"/>
                  </a:lnTo>
                  <a:lnTo>
                    <a:pt x="376231" y="68693"/>
                  </a:lnTo>
                  <a:lnTo>
                    <a:pt x="419181" y="86733"/>
                  </a:lnTo>
                  <a:lnTo>
                    <a:pt x="461124" y="106822"/>
                  </a:lnTo>
                  <a:lnTo>
                    <a:pt x="502030" y="128946"/>
                  </a:lnTo>
                  <a:lnTo>
                    <a:pt x="541870" y="153089"/>
                  </a:lnTo>
                  <a:lnTo>
                    <a:pt x="580613" y="179236"/>
                  </a:lnTo>
                  <a:lnTo>
                    <a:pt x="618229" y="207371"/>
                  </a:lnTo>
                  <a:lnTo>
                    <a:pt x="654688" y="237479"/>
                  </a:lnTo>
                  <a:lnTo>
                    <a:pt x="689961" y="269545"/>
                  </a:lnTo>
                  <a:lnTo>
                    <a:pt x="724016" y="303553"/>
                  </a:lnTo>
                  <a:lnTo>
                    <a:pt x="756824" y="339489"/>
                  </a:lnTo>
                  <a:lnTo>
                    <a:pt x="788354" y="377336"/>
                  </a:lnTo>
                  <a:lnTo>
                    <a:pt x="818578" y="417080"/>
                  </a:lnTo>
                  <a:lnTo>
                    <a:pt x="0" y="1011821"/>
                  </a:lnTo>
                  <a:close/>
                </a:path>
              </a:pathLst>
            </a:custGeom>
            <a:ln w="17056">
              <a:solidFill>
                <a:srgbClr val="522681"/>
              </a:solidFill>
            </a:ln>
          </p:spPr>
          <p:txBody>
            <a:bodyPr wrap="square" lIns="0" tIns="0" rIns="0" bIns="0" rtlCol="0"/>
            <a:lstStyle/>
            <a:p>
              <a:endParaRPr>
                <a:latin typeface="Trebuchet MS" panose="020B0703020202090204" pitchFamily="34" charset="0"/>
              </a:endParaRPr>
            </a:p>
          </p:txBody>
        </p:sp>
      </p:grpSp>
      <p:grpSp>
        <p:nvGrpSpPr>
          <p:cNvPr id="5" name="object 5"/>
          <p:cNvGrpSpPr/>
          <p:nvPr/>
        </p:nvGrpSpPr>
        <p:grpSpPr>
          <a:xfrm>
            <a:off x="10268266" y="7458213"/>
            <a:ext cx="1697989" cy="1720850"/>
            <a:chOff x="10268266" y="7458213"/>
            <a:chExt cx="1697989" cy="1720850"/>
          </a:xfrm>
        </p:grpSpPr>
        <p:sp>
          <p:nvSpPr>
            <p:cNvPr id="6" name="object 6"/>
            <p:cNvSpPr/>
            <p:nvPr/>
          </p:nvSpPr>
          <p:spPr>
            <a:xfrm>
              <a:off x="10268266" y="7736865"/>
              <a:ext cx="1442720" cy="1442720"/>
            </a:xfrm>
            <a:custGeom>
              <a:avLst/>
              <a:gdLst/>
              <a:ahLst/>
              <a:cxnLst/>
              <a:rect l="l" t="t" r="r" b="b"/>
              <a:pathLst>
                <a:path w="1442720" h="1442720">
                  <a:moveTo>
                    <a:pt x="721067" y="0"/>
                  </a:moveTo>
                  <a:lnTo>
                    <a:pt x="673657" y="1533"/>
                  </a:lnTo>
                  <a:lnTo>
                    <a:pt x="627066" y="6071"/>
                  </a:lnTo>
                  <a:lnTo>
                    <a:pt x="581388" y="13518"/>
                  </a:lnTo>
                  <a:lnTo>
                    <a:pt x="536719" y="23780"/>
                  </a:lnTo>
                  <a:lnTo>
                    <a:pt x="493155" y="36760"/>
                  </a:lnTo>
                  <a:lnTo>
                    <a:pt x="450789" y="52365"/>
                  </a:lnTo>
                  <a:lnTo>
                    <a:pt x="409717" y="70498"/>
                  </a:lnTo>
                  <a:lnTo>
                    <a:pt x="370034" y="91066"/>
                  </a:lnTo>
                  <a:lnTo>
                    <a:pt x="331835" y="113973"/>
                  </a:lnTo>
                  <a:lnTo>
                    <a:pt x="295214" y="139124"/>
                  </a:lnTo>
                  <a:lnTo>
                    <a:pt x="260268" y="166424"/>
                  </a:lnTo>
                  <a:lnTo>
                    <a:pt x="227091" y="195778"/>
                  </a:lnTo>
                  <a:lnTo>
                    <a:pt x="195778" y="227091"/>
                  </a:lnTo>
                  <a:lnTo>
                    <a:pt x="166424" y="260268"/>
                  </a:lnTo>
                  <a:lnTo>
                    <a:pt x="139124" y="295214"/>
                  </a:lnTo>
                  <a:lnTo>
                    <a:pt x="113973" y="331835"/>
                  </a:lnTo>
                  <a:lnTo>
                    <a:pt x="91066" y="370034"/>
                  </a:lnTo>
                  <a:lnTo>
                    <a:pt x="70498" y="409717"/>
                  </a:lnTo>
                  <a:lnTo>
                    <a:pt x="52365" y="450789"/>
                  </a:lnTo>
                  <a:lnTo>
                    <a:pt x="36760" y="493155"/>
                  </a:lnTo>
                  <a:lnTo>
                    <a:pt x="23780" y="536719"/>
                  </a:lnTo>
                  <a:lnTo>
                    <a:pt x="13518" y="581388"/>
                  </a:lnTo>
                  <a:lnTo>
                    <a:pt x="6071" y="627066"/>
                  </a:lnTo>
                  <a:lnTo>
                    <a:pt x="1533" y="673657"/>
                  </a:lnTo>
                  <a:lnTo>
                    <a:pt x="0" y="721067"/>
                  </a:lnTo>
                  <a:lnTo>
                    <a:pt x="1533" y="768478"/>
                  </a:lnTo>
                  <a:lnTo>
                    <a:pt x="6071" y="815069"/>
                  </a:lnTo>
                  <a:lnTo>
                    <a:pt x="13518" y="860747"/>
                  </a:lnTo>
                  <a:lnTo>
                    <a:pt x="23780" y="905415"/>
                  </a:lnTo>
                  <a:lnTo>
                    <a:pt x="36760" y="948980"/>
                  </a:lnTo>
                  <a:lnTo>
                    <a:pt x="52365" y="991346"/>
                  </a:lnTo>
                  <a:lnTo>
                    <a:pt x="70498" y="1032418"/>
                  </a:lnTo>
                  <a:lnTo>
                    <a:pt x="91066" y="1072101"/>
                  </a:lnTo>
                  <a:lnTo>
                    <a:pt x="113973" y="1110300"/>
                  </a:lnTo>
                  <a:lnTo>
                    <a:pt x="139124" y="1146920"/>
                  </a:lnTo>
                  <a:lnTo>
                    <a:pt x="166424" y="1181866"/>
                  </a:lnTo>
                  <a:lnTo>
                    <a:pt x="195778" y="1215044"/>
                  </a:lnTo>
                  <a:lnTo>
                    <a:pt x="227091" y="1246357"/>
                  </a:lnTo>
                  <a:lnTo>
                    <a:pt x="260268" y="1275711"/>
                  </a:lnTo>
                  <a:lnTo>
                    <a:pt x="295214" y="1303011"/>
                  </a:lnTo>
                  <a:lnTo>
                    <a:pt x="331835" y="1328162"/>
                  </a:lnTo>
                  <a:lnTo>
                    <a:pt x="370034" y="1351069"/>
                  </a:lnTo>
                  <a:lnTo>
                    <a:pt x="409717" y="1371636"/>
                  </a:lnTo>
                  <a:lnTo>
                    <a:pt x="450789" y="1389770"/>
                  </a:lnTo>
                  <a:lnTo>
                    <a:pt x="493155" y="1405375"/>
                  </a:lnTo>
                  <a:lnTo>
                    <a:pt x="536719" y="1418355"/>
                  </a:lnTo>
                  <a:lnTo>
                    <a:pt x="581388" y="1428616"/>
                  </a:lnTo>
                  <a:lnTo>
                    <a:pt x="627066" y="1436064"/>
                  </a:lnTo>
                  <a:lnTo>
                    <a:pt x="673657" y="1440602"/>
                  </a:lnTo>
                  <a:lnTo>
                    <a:pt x="721067" y="1442135"/>
                  </a:lnTo>
                  <a:lnTo>
                    <a:pt x="768478" y="1440602"/>
                  </a:lnTo>
                  <a:lnTo>
                    <a:pt x="815069" y="1436064"/>
                  </a:lnTo>
                  <a:lnTo>
                    <a:pt x="860747" y="1428616"/>
                  </a:lnTo>
                  <a:lnTo>
                    <a:pt x="905415" y="1418355"/>
                  </a:lnTo>
                  <a:lnTo>
                    <a:pt x="948980" y="1405375"/>
                  </a:lnTo>
                  <a:lnTo>
                    <a:pt x="991346" y="1389770"/>
                  </a:lnTo>
                  <a:lnTo>
                    <a:pt x="1032418" y="1371636"/>
                  </a:lnTo>
                  <a:lnTo>
                    <a:pt x="1072101" y="1351069"/>
                  </a:lnTo>
                  <a:lnTo>
                    <a:pt x="1110300" y="1328162"/>
                  </a:lnTo>
                  <a:lnTo>
                    <a:pt x="1146920" y="1303011"/>
                  </a:lnTo>
                  <a:lnTo>
                    <a:pt x="1181866" y="1275711"/>
                  </a:lnTo>
                  <a:lnTo>
                    <a:pt x="1215044" y="1246357"/>
                  </a:lnTo>
                  <a:lnTo>
                    <a:pt x="1246357" y="1215044"/>
                  </a:lnTo>
                  <a:lnTo>
                    <a:pt x="1275711" y="1181866"/>
                  </a:lnTo>
                  <a:lnTo>
                    <a:pt x="1303011" y="1146920"/>
                  </a:lnTo>
                  <a:lnTo>
                    <a:pt x="1328162" y="1110300"/>
                  </a:lnTo>
                  <a:lnTo>
                    <a:pt x="1351069" y="1072101"/>
                  </a:lnTo>
                  <a:lnTo>
                    <a:pt x="1371636" y="1032418"/>
                  </a:lnTo>
                  <a:lnTo>
                    <a:pt x="1389770" y="991346"/>
                  </a:lnTo>
                  <a:lnTo>
                    <a:pt x="1405375" y="948980"/>
                  </a:lnTo>
                  <a:lnTo>
                    <a:pt x="1418355" y="905415"/>
                  </a:lnTo>
                  <a:lnTo>
                    <a:pt x="1428616" y="860747"/>
                  </a:lnTo>
                  <a:lnTo>
                    <a:pt x="1436064" y="815069"/>
                  </a:lnTo>
                  <a:lnTo>
                    <a:pt x="1440602" y="768478"/>
                  </a:lnTo>
                  <a:lnTo>
                    <a:pt x="1442135" y="721067"/>
                  </a:lnTo>
                  <a:lnTo>
                    <a:pt x="1440602" y="673657"/>
                  </a:lnTo>
                  <a:lnTo>
                    <a:pt x="1436064" y="627066"/>
                  </a:lnTo>
                  <a:lnTo>
                    <a:pt x="1428616" y="581388"/>
                  </a:lnTo>
                  <a:lnTo>
                    <a:pt x="1418355" y="536719"/>
                  </a:lnTo>
                  <a:lnTo>
                    <a:pt x="1405375" y="493155"/>
                  </a:lnTo>
                  <a:lnTo>
                    <a:pt x="1389770" y="450789"/>
                  </a:lnTo>
                  <a:lnTo>
                    <a:pt x="1371636" y="409717"/>
                  </a:lnTo>
                  <a:lnTo>
                    <a:pt x="1351069" y="370034"/>
                  </a:lnTo>
                  <a:lnTo>
                    <a:pt x="1328162" y="331835"/>
                  </a:lnTo>
                  <a:lnTo>
                    <a:pt x="1303011" y="295214"/>
                  </a:lnTo>
                  <a:lnTo>
                    <a:pt x="1275711" y="260268"/>
                  </a:lnTo>
                  <a:lnTo>
                    <a:pt x="1246357" y="227091"/>
                  </a:lnTo>
                  <a:lnTo>
                    <a:pt x="1215044" y="195778"/>
                  </a:lnTo>
                  <a:lnTo>
                    <a:pt x="1181866" y="166424"/>
                  </a:lnTo>
                  <a:lnTo>
                    <a:pt x="1146920" y="139124"/>
                  </a:lnTo>
                  <a:lnTo>
                    <a:pt x="1110300" y="113973"/>
                  </a:lnTo>
                  <a:lnTo>
                    <a:pt x="1072101" y="91066"/>
                  </a:lnTo>
                  <a:lnTo>
                    <a:pt x="1032418" y="70498"/>
                  </a:lnTo>
                  <a:lnTo>
                    <a:pt x="991346" y="52365"/>
                  </a:lnTo>
                  <a:lnTo>
                    <a:pt x="948980" y="36760"/>
                  </a:lnTo>
                  <a:lnTo>
                    <a:pt x="905415" y="23780"/>
                  </a:lnTo>
                  <a:lnTo>
                    <a:pt x="860747" y="13518"/>
                  </a:lnTo>
                  <a:lnTo>
                    <a:pt x="815069" y="6071"/>
                  </a:lnTo>
                  <a:lnTo>
                    <a:pt x="768478" y="1533"/>
                  </a:lnTo>
                  <a:lnTo>
                    <a:pt x="721067" y="0"/>
                  </a:lnTo>
                  <a:close/>
                </a:path>
              </a:pathLst>
            </a:custGeom>
            <a:solidFill>
              <a:srgbClr val="020203">
                <a:alpha val="38000"/>
              </a:srgbClr>
            </a:solidFill>
          </p:spPr>
          <p:txBody>
            <a:bodyPr wrap="square" lIns="0" tIns="0" rIns="0" bIns="0" rtlCol="0"/>
            <a:lstStyle/>
            <a:p>
              <a:endParaRPr>
                <a:latin typeface="Trebuchet MS" panose="020B0703020202090204" pitchFamily="34" charset="0"/>
              </a:endParaRPr>
            </a:p>
          </p:txBody>
        </p:sp>
        <p:sp>
          <p:nvSpPr>
            <p:cNvPr id="7" name="object 7"/>
            <p:cNvSpPr/>
            <p:nvPr/>
          </p:nvSpPr>
          <p:spPr>
            <a:xfrm>
              <a:off x="10945335" y="7466741"/>
              <a:ext cx="1012190" cy="1548130"/>
            </a:xfrm>
            <a:custGeom>
              <a:avLst/>
              <a:gdLst/>
              <a:ahLst/>
              <a:cxnLst/>
              <a:rect l="l" t="t" r="r" b="b"/>
              <a:pathLst>
                <a:path w="1012190" h="1548129">
                  <a:moveTo>
                    <a:pt x="0" y="1011821"/>
                  </a:moveTo>
                  <a:lnTo>
                    <a:pt x="0" y="0"/>
                  </a:lnTo>
                  <a:lnTo>
                    <a:pt x="47631" y="1101"/>
                  </a:lnTo>
                  <a:lnTo>
                    <a:pt x="94695" y="4372"/>
                  </a:lnTo>
                  <a:lnTo>
                    <a:pt x="141144" y="9766"/>
                  </a:lnTo>
                  <a:lnTo>
                    <a:pt x="186928" y="17232"/>
                  </a:lnTo>
                  <a:lnTo>
                    <a:pt x="232001" y="26722"/>
                  </a:lnTo>
                  <a:lnTo>
                    <a:pt x="276312" y="38189"/>
                  </a:lnTo>
                  <a:lnTo>
                    <a:pt x="319813" y="51583"/>
                  </a:lnTo>
                  <a:lnTo>
                    <a:pt x="362456" y="66856"/>
                  </a:lnTo>
                  <a:lnTo>
                    <a:pt x="404192" y="83958"/>
                  </a:lnTo>
                  <a:lnTo>
                    <a:pt x="444973" y="102842"/>
                  </a:lnTo>
                  <a:lnTo>
                    <a:pt x="484749" y="123460"/>
                  </a:lnTo>
                  <a:lnTo>
                    <a:pt x="523473" y="145761"/>
                  </a:lnTo>
                  <a:lnTo>
                    <a:pt x="561095" y="169698"/>
                  </a:lnTo>
                  <a:lnTo>
                    <a:pt x="597568" y="195223"/>
                  </a:lnTo>
                  <a:lnTo>
                    <a:pt x="632842" y="222286"/>
                  </a:lnTo>
                  <a:lnTo>
                    <a:pt x="666869" y="250839"/>
                  </a:lnTo>
                  <a:lnTo>
                    <a:pt x="699600" y="280833"/>
                  </a:lnTo>
                  <a:lnTo>
                    <a:pt x="730988" y="312220"/>
                  </a:lnTo>
                  <a:lnTo>
                    <a:pt x="760982" y="344952"/>
                  </a:lnTo>
                  <a:lnTo>
                    <a:pt x="789535" y="378979"/>
                  </a:lnTo>
                  <a:lnTo>
                    <a:pt x="816598" y="414253"/>
                  </a:lnTo>
                  <a:lnTo>
                    <a:pt x="842122" y="450725"/>
                  </a:lnTo>
                  <a:lnTo>
                    <a:pt x="866060" y="488348"/>
                  </a:lnTo>
                  <a:lnTo>
                    <a:pt x="888361" y="527072"/>
                  </a:lnTo>
                  <a:lnTo>
                    <a:pt x="908978" y="566848"/>
                  </a:lnTo>
                  <a:lnTo>
                    <a:pt x="927863" y="607629"/>
                  </a:lnTo>
                  <a:lnTo>
                    <a:pt x="944965" y="649365"/>
                  </a:lnTo>
                  <a:lnTo>
                    <a:pt x="960238" y="692008"/>
                  </a:lnTo>
                  <a:lnTo>
                    <a:pt x="973632" y="735509"/>
                  </a:lnTo>
                  <a:lnTo>
                    <a:pt x="985098" y="779820"/>
                  </a:lnTo>
                  <a:lnTo>
                    <a:pt x="994589" y="824892"/>
                  </a:lnTo>
                  <a:lnTo>
                    <a:pt x="1002055" y="870677"/>
                  </a:lnTo>
                  <a:lnTo>
                    <a:pt x="1007448" y="917126"/>
                  </a:lnTo>
                  <a:lnTo>
                    <a:pt x="1010720" y="964190"/>
                  </a:lnTo>
                  <a:lnTo>
                    <a:pt x="1011821" y="1011821"/>
                  </a:lnTo>
                  <a:lnTo>
                    <a:pt x="1010643" y="1065806"/>
                  </a:lnTo>
                  <a:lnTo>
                    <a:pt x="1007072" y="1118162"/>
                  </a:lnTo>
                  <a:lnTo>
                    <a:pt x="1001052" y="1169083"/>
                  </a:lnTo>
                  <a:lnTo>
                    <a:pt x="992528" y="1218762"/>
                  </a:lnTo>
                  <a:lnTo>
                    <a:pt x="981444" y="1267392"/>
                  </a:lnTo>
                  <a:lnTo>
                    <a:pt x="967745" y="1315168"/>
                  </a:lnTo>
                  <a:lnTo>
                    <a:pt x="951374" y="1362283"/>
                  </a:lnTo>
                  <a:lnTo>
                    <a:pt x="932278" y="1408930"/>
                  </a:lnTo>
                  <a:lnTo>
                    <a:pt x="910400" y="1455304"/>
                  </a:lnTo>
                  <a:lnTo>
                    <a:pt x="885684" y="1501597"/>
                  </a:lnTo>
                  <a:lnTo>
                    <a:pt x="858075" y="1548002"/>
                  </a:lnTo>
                  <a:lnTo>
                    <a:pt x="0" y="1011821"/>
                  </a:lnTo>
                  <a:close/>
                </a:path>
              </a:pathLst>
            </a:custGeom>
            <a:ln w="17056">
              <a:solidFill>
                <a:srgbClr val="522681"/>
              </a:solidFill>
            </a:ln>
          </p:spPr>
          <p:txBody>
            <a:bodyPr wrap="square" lIns="0" tIns="0" rIns="0" bIns="0" rtlCol="0"/>
            <a:lstStyle/>
            <a:p>
              <a:endParaRPr>
                <a:latin typeface="Trebuchet MS" panose="020B0703020202090204" pitchFamily="34" charset="0"/>
              </a:endParaRPr>
            </a:p>
          </p:txBody>
        </p:sp>
      </p:grpSp>
      <p:grpSp>
        <p:nvGrpSpPr>
          <p:cNvPr id="8" name="object 8"/>
          <p:cNvGrpSpPr/>
          <p:nvPr/>
        </p:nvGrpSpPr>
        <p:grpSpPr>
          <a:xfrm>
            <a:off x="12648272" y="7458063"/>
            <a:ext cx="1671320" cy="1711960"/>
            <a:chOff x="12648272" y="7458063"/>
            <a:chExt cx="1671320" cy="1711960"/>
          </a:xfrm>
        </p:grpSpPr>
        <p:sp>
          <p:nvSpPr>
            <p:cNvPr id="9" name="object 9"/>
            <p:cNvSpPr/>
            <p:nvPr/>
          </p:nvSpPr>
          <p:spPr>
            <a:xfrm>
              <a:off x="12648272" y="7727891"/>
              <a:ext cx="1442720" cy="1442720"/>
            </a:xfrm>
            <a:custGeom>
              <a:avLst/>
              <a:gdLst/>
              <a:ahLst/>
              <a:cxnLst/>
              <a:rect l="l" t="t" r="r" b="b"/>
              <a:pathLst>
                <a:path w="1442719" h="1442720">
                  <a:moveTo>
                    <a:pt x="721067" y="0"/>
                  </a:moveTo>
                  <a:lnTo>
                    <a:pt x="673657" y="1533"/>
                  </a:lnTo>
                  <a:lnTo>
                    <a:pt x="627066" y="6071"/>
                  </a:lnTo>
                  <a:lnTo>
                    <a:pt x="581388" y="13518"/>
                  </a:lnTo>
                  <a:lnTo>
                    <a:pt x="536719" y="23780"/>
                  </a:lnTo>
                  <a:lnTo>
                    <a:pt x="493155" y="36760"/>
                  </a:lnTo>
                  <a:lnTo>
                    <a:pt x="450789" y="52365"/>
                  </a:lnTo>
                  <a:lnTo>
                    <a:pt x="409717" y="70498"/>
                  </a:lnTo>
                  <a:lnTo>
                    <a:pt x="370034" y="91066"/>
                  </a:lnTo>
                  <a:lnTo>
                    <a:pt x="331835" y="113973"/>
                  </a:lnTo>
                  <a:lnTo>
                    <a:pt x="295214" y="139124"/>
                  </a:lnTo>
                  <a:lnTo>
                    <a:pt x="260268" y="166424"/>
                  </a:lnTo>
                  <a:lnTo>
                    <a:pt x="227091" y="195778"/>
                  </a:lnTo>
                  <a:lnTo>
                    <a:pt x="195778" y="227091"/>
                  </a:lnTo>
                  <a:lnTo>
                    <a:pt x="166424" y="260268"/>
                  </a:lnTo>
                  <a:lnTo>
                    <a:pt x="139124" y="295214"/>
                  </a:lnTo>
                  <a:lnTo>
                    <a:pt x="113973" y="331835"/>
                  </a:lnTo>
                  <a:lnTo>
                    <a:pt x="91066" y="370034"/>
                  </a:lnTo>
                  <a:lnTo>
                    <a:pt x="70498" y="409717"/>
                  </a:lnTo>
                  <a:lnTo>
                    <a:pt x="52365" y="450789"/>
                  </a:lnTo>
                  <a:lnTo>
                    <a:pt x="36760" y="493155"/>
                  </a:lnTo>
                  <a:lnTo>
                    <a:pt x="23780" y="536719"/>
                  </a:lnTo>
                  <a:lnTo>
                    <a:pt x="13518" y="581388"/>
                  </a:lnTo>
                  <a:lnTo>
                    <a:pt x="6071" y="627066"/>
                  </a:lnTo>
                  <a:lnTo>
                    <a:pt x="1533" y="673657"/>
                  </a:lnTo>
                  <a:lnTo>
                    <a:pt x="0" y="721067"/>
                  </a:lnTo>
                  <a:lnTo>
                    <a:pt x="1533" y="768478"/>
                  </a:lnTo>
                  <a:lnTo>
                    <a:pt x="6071" y="815069"/>
                  </a:lnTo>
                  <a:lnTo>
                    <a:pt x="13518" y="860747"/>
                  </a:lnTo>
                  <a:lnTo>
                    <a:pt x="23780" y="905415"/>
                  </a:lnTo>
                  <a:lnTo>
                    <a:pt x="36760" y="948980"/>
                  </a:lnTo>
                  <a:lnTo>
                    <a:pt x="52365" y="991346"/>
                  </a:lnTo>
                  <a:lnTo>
                    <a:pt x="70498" y="1032418"/>
                  </a:lnTo>
                  <a:lnTo>
                    <a:pt x="91066" y="1072101"/>
                  </a:lnTo>
                  <a:lnTo>
                    <a:pt x="113973" y="1110300"/>
                  </a:lnTo>
                  <a:lnTo>
                    <a:pt x="139124" y="1146920"/>
                  </a:lnTo>
                  <a:lnTo>
                    <a:pt x="166424" y="1181866"/>
                  </a:lnTo>
                  <a:lnTo>
                    <a:pt x="195778" y="1215044"/>
                  </a:lnTo>
                  <a:lnTo>
                    <a:pt x="227091" y="1246357"/>
                  </a:lnTo>
                  <a:lnTo>
                    <a:pt x="260268" y="1275711"/>
                  </a:lnTo>
                  <a:lnTo>
                    <a:pt x="295214" y="1303011"/>
                  </a:lnTo>
                  <a:lnTo>
                    <a:pt x="331835" y="1328162"/>
                  </a:lnTo>
                  <a:lnTo>
                    <a:pt x="370034" y="1351069"/>
                  </a:lnTo>
                  <a:lnTo>
                    <a:pt x="409717" y="1371636"/>
                  </a:lnTo>
                  <a:lnTo>
                    <a:pt x="450789" y="1389770"/>
                  </a:lnTo>
                  <a:lnTo>
                    <a:pt x="493155" y="1405375"/>
                  </a:lnTo>
                  <a:lnTo>
                    <a:pt x="536719" y="1418355"/>
                  </a:lnTo>
                  <a:lnTo>
                    <a:pt x="581388" y="1428616"/>
                  </a:lnTo>
                  <a:lnTo>
                    <a:pt x="627066" y="1436064"/>
                  </a:lnTo>
                  <a:lnTo>
                    <a:pt x="673657" y="1440602"/>
                  </a:lnTo>
                  <a:lnTo>
                    <a:pt x="721067" y="1442135"/>
                  </a:lnTo>
                  <a:lnTo>
                    <a:pt x="768478" y="1440602"/>
                  </a:lnTo>
                  <a:lnTo>
                    <a:pt x="815069" y="1436064"/>
                  </a:lnTo>
                  <a:lnTo>
                    <a:pt x="860747" y="1428616"/>
                  </a:lnTo>
                  <a:lnTo>
                    <a:pt x="905415" y="1418355"/>
                  </a:lnTo>
                  <a:lnTo>
                    <a:pt x="948980" y="1405375"/>
                  </a:lnTo>
                  <a:lnTo>
                    <a:pt x="991346" y="1389770"/>
                  </a:lnTo>
                  <a:lnTo>
                    <a:pt x="1032418" y="1371636"/>
                  </a:lnTo>
                  <a:lnTo>
                    <a:pt x="1072101" y="1351069"/>
                  </a:lnTo>
                  <a:lnTo>
                    <a:pt x="1110300" y="1328162"/>
                  </a:lnTo>
                  <a:lnTo>
                    <a:pt x="1146920" y="1303011"/>
                  </a:lnTo>
                  <a:lnTo>
                    <a:pt x="1181866" y="1275711"/>
                  </a:lnTo>
                  <a:lnTo>
                    <a:pt x="1215044" y="1246357"/>
                  </a:lnTo>
                  <a:lnTo>
                    <a:pt x="1246357" y="1215044"/>
                  </a:lnTo>
                  <a:lnTo>
                    <a:pt x="1275711" y="1181866"/>
                  </a:lnTo>
                  <a:lnTo>
                    <a:pt x="1303011" y="1146920"/>
                  </a:lnTo>
                  <a:lnTo>
                    <a:pt x="1328162" y="1110300"/>
                  </a:lnTo>
                  <a:lnTo>
                    <a:pt x="1351069" y="1072101"/>
                  </a:lnTo>
                  <a:lnTo>
                    <a:pt x="1371636" y="1032418"/>
                  </a:lnTo>
                  <a:lnTo>
                    <a:pt x="1389770" y="991346"/>
                  </a:lnTo>
                  <a:lnTo>
                    <a:pt x="1405375" y="948980"/>
                  </a:lnTo>
                  <a:lnTo>
                    <a:pt x="1418355" y="905415"/>
                  </a:lnTo>
                  <a:lnTo>
                    <a:pt x="1428616" y="860747"/>
                  </a:lnTo>
                  <a:lnTo>
                    <a:pt x="1436064" y="815069"/>
                  </a:lnTo>
                  <a:lnTo>
                    <a:pt x="1440602" y="768478"/>
                  </a:lnTo>
                  <a:lnTo>
                    <a:pt x="1442135" y="721067"/>
                  </a:lnTo>
                  <a:lnTo>
                    <a:pt x="1440602" y="673657"/>
                  </a:lnTo>
                  <a:lnTo>
                    <a:pt x="1436064" y="627066"/>
                  </a:lnTo>
                  <a:lnTo>
                    <a:pt x="1428616" y="581388"/>
                  </a:lnTo>
                  <a:lnTo>
                    <a:pt x="1418355" y="536719"/>
                  </a:lnTo>
                  <a:lnTo>
                    <a:pt x="1405375" y="493155"/>
                  </a:lnTo>
                  <a:lnTo>
                    <a:pt x="1389770" y="450789"/>
                  </a:lnTo>
                  <a:lnTo>
                    <a:pt x="1371636" y="409717"/>
                  </a:lnTo>
                  <a:lnTo>
                    <a:pt x="1351069" y="370034"/>
                  </a:lnTo>
                  <a:lnTo>
                    <a:pt x="1328162" y="331835"/>
                  </a:lnTo>
                  <a:lnTo>
                    <a:pt x="1303011" y="295214"/>
                  </a:lnTo>
                  <a:lnTo>
                    <a:pt x="1275711" y="260268"/>
                  </a:lnTo>
                  <a:lnTo>
                    <a:pt x="1246357" y="227091"/>
                  </a:lnTo>
                  <a:lnTo>
                    <a:pt x="1215044" y="195778"/>
                  </a:lnTo>
                  <a:lnTo>
                    <a:pt x="1181866" y="166424"/>
                  </a:lnTo>
                  <a:lnTo>
                    <a:pt x="1146920" y="139124"/>
                  </a:lnTo>
                  <a:lnTo>
                    <a:pt x="1110300" y="113973"/>
                  </a:lnTo>
                  <a:lnTo>
                    <a:pt x="1072101" y="91066"/>
                  </a:lnTo>
                  <a:lnTo>
                    <a:pt x="1032418" y="70498"/>
                  </a:lnTo>
                  <a:lnTo>
                    <a:pt x="991346" y="52365"/>
                  </a:lnTo>
                  <a:lnTo>
                    <a:pt x="948980" y="36760"/>
                  </a:lnTo>
                  <a:lnTo>
                    <a:pt x="905415" y="23780"/>
                  </a:lnTo>
                  <a:lnTo>
                    <a:pt x="860747" y="13518"/>
                  </a:lnTo>
                  <a:lnTo>
                    <a:pt x="815069" y="6071"/>
                  </a:lnTo>
                  <a:lnTo>
                    <a:pt x="768478" y="1533"/>
                  </a:lnTo>
                  <a:lnTo>
                    <a:pt x="721067" y="0"/>
                  </a:lnTo>
                  <a:close/>
                </a:path>
              </a:pathLst>
            </a:custGeom>
            <a:solidFill>
              <a:srgbClr val="020203">
                <a:alpha val="38000"/>
              </a:srgbClr>
            </a:solidFill>
          </p:spPr>
          <p:txBody>
            <a:bodyPr wrap="square" lIns="0" tIns="0" rIns="0" bIns="0" rtlCol="0"/>
            <a:lstStyle/>
            <a:p>
              <a:endParaRPr>
                <a:latin typeface="Trebuchet MS" panose="020B0703020202090204" pitchFamily="34" charset="0"/>
              </a:endParaRPr>
            </a:p>
          </p:txBody>
        </p:sp>
        <p:sp>
          <p:nvSpPr>
            <p:cNvPr id="10" name="object 10"/>
            <p:cNvSpPr/>
            <p:nvPr/>
          </p:nvSpPr>
          <p:spPr>
            <a:xfrm>
              <a:off x="13298952" y="7466591"/>
              <a:ext cx="1012190" cy="1607185"/>
            </a:xfrm>
            <a:custGeom>
              <a:avLst/>
              <a:gdLst/>
              <a:ahLst/>
              <a:cxnLst/>
              <a:rect l="l" t="t" r="r" b="b"/>
              <a:pathLst>
                <a:path w="1012190" h="1607184">
                  <a:moveTo>
                    <a:pt x="0" y="1011821"/>
                  </a:moveTo>
                  <a:lnTo>
                    <a:pt x="0" y="0"/>
                  </a:lnTo>
                  <a:lnTo>
                    <a:pt x="47631" y="1101"/>
                  </a:lnTo>
                  <a:lnTo>
                    <a:pt x="94695" y="4372"/>
                  </a:lnTo>
                  <a:lnTo>
                    <a:pt x="141144" y="9766"/>
                  </a:lnTo>
                  <a:lnTo>
                    <a:pt x="186928" y="17232"/>
                  </a:lnTo>
                  <a:lnTo>
                    <a:pt x="232001" y="26722"/>
                  </a:lnTo>
                  <a:lnTo>
                    <a:pt x="276312" y="38189"/>
                  </a:lnTo>
                  <a:lnTo>
                    <a:pt x="319813" y="51583"/>
                  </a:lnTo>
                  <a:lnTo>
                    <a:pt x="362456" y="66856"/>
                  </a:lnTo>
                  <a:lnTo>
                    <a:pt x="404192" y="83958"/>
                  </a:lnTo>
                  <a:lnTo>
                    <a:pt x="444973" y="102842"/>
                  </a:lnTo>
                  <a:lnTo>
                    <a:pt x="484749" y="123460"/>
                  </a:lnTo>
                  <a:lnTo>
                    <a:pt x="523473" y="145761"/>
                  </a:lnTo>
                  <a:lnTo>
                    <a:pt x="561095" y="169698"/>
                  </a:lnTo>
                  <a:lnTo>
                    <a:pt x="597568" y="195223"/>
                  </a:lnTo>
                  <a:lnTo>
                    <a:pt x="632842" y="222286"/>
                  </a:lnTo>
                  <a:lnTo>
                    <a:pt x="666869" y="250839"/>
                  </a:lnTo>
                  <a:lnTo>
                    <a:pt x="699600" y="280833"/>
                  </a:lnTo>
                  <a:lnTo>
                    <a:pt x="730988" y="312220"/>
                  </a:lnTo>
                  <a:lnTo>
                    <a:pt x="760982" y="344952"/>
                  </a:lnTo>
                  <a:lnTo>
                    <a:pt x="789535" y="378979"/>
                  </a:lnTo>
                  <a:lnTo>
                    <a:pt x="816598" y="414253"/>
                  </a:lnTo>
                  <a:lnTo>
                    <a:pt x="842122" y="450725"/>
                  </a:lnTo>
                  <a:lnTo>
                    <a:pt x="866060" y="488348"/>
                  </a:lnTo>
                  <a:lnTo>
                    <a:pt x="888361" y="527072"/>
                  </a:lnTo>
                  <a:lnTo>
                    <a:pt x="908978" y="566848"/>
                  </a:lnTo>
                  <a:lnTo>
                    <a:pt x="927863" y="607629"/>
                  </a:lnTo>
                  <a:lnTo>
                    <a:pt x="944965" y="649365"/>
                  </a:lnTo>
                  <a:lnTo>
                    <a:pt x="960238" y="692008"/>
                  </a:lnTo>
                  <a:lnTo>
                    <a:pt x="973632" y="735509"/>
                  </a:lnTo>
                  <a:lnTo>
                    <a:pt x="985098" y="779820"/>
                  </a:lnTo>
                  <a:lnTo>
                    <a:pt x="994589" y="824892"/>
                  </a:lnTo>
                  <a:lnTo>
                    <a:pt x="1002055" y="870677"/>
                  </a:lnTo>
                  <a:lnTo>
                    <a:pt x="1007448" y="917126"/>
                  </a:lnTo>
                  <a:lnTo>
                    <a:pt x="1010720" y="964190"/>
                  </a:lnTo>
                  <a:lnTo>
                    <a:pt x="1011821" y="1011821"/>
                  </a:lnTo>
                  <a:lnTo>
                    <a:pt x="1010720" y="1062828"/>
                  </a:lnTo>
                  <a:lnTo>
                    <a:pt x="1007401" y="1112721"/>
                  </a:lnTo>
                  <a:lnTo>
                    <a:pt x="1001844" y="1161566"/>
                  </a:lnTo>
                  <a:lnTo>
                    <a:pt x="994028" y="1209427"/>
                  </a:lnTo>
                  <a:lnTo>
                    <a:pt x="983932" y="1256368"/>
                  </a:lnTo>
                  <a:lnTo>
                    <a:pt x="971535" y="1302455"/>
                  </a:lnTo>
                  <a:lnTo>
                    <a:pt x="956817" y="1347752"/>
                  </a:lnTo>
                  <a:lnTo>
                    <a:pt x="939756" y="1392324"/>
                  </a:lnTo>
                  <a:lnTo>
                    <a:pt x="920331" y="1436235"/>
                  </a:lnTo>
                  <a:lnTo>
                    <a:pt x="898522" y="1479549"/>
                  </a:lnTo>
                  <a:lnTo>
                    <a:pt x="874307" y="1522332"/>
                  </a:lnTo>
                  <a:lnTo>
                    <a:pt x="847666" y="1564648"/>
                  </a:lnTo>
                  <a:lnTo>
                    <a:pt x="818578" y="1606562"/>
                  </a:lnTo>
                  <a:lnTo>
                    <a:pt x="0" y="1011821"/>
                  </a:lnTo>
                  <a:close/>
                </a:path>
              </a:pathLst>
            </a:custGeom>
            <a:ln w="17056">
              <a:solidFill>
                <a:srgbClr val="522681"/>
              </a:solidFill>
            </a:ln>
          </p:spPr>
          <p:txBody>
            <a:bodyPr wrap="square" lIns="0" tIns="0" rIns="0" bIns="0" rtlCol="0"/>
            <a:lstStyle/>
            <a:p>
              <a:endParaRPr>
                <a:latin typeface="Trebuchet MS" panose="020B0703020202090204" pitchFamily="34" charset="0"/>
              </a:endParaRPr>
            </a:p>
          </p:txBody>
        </p:sp>
      </p:grpSp>
      <p:sp>
        <p:nvSpPr>
          <p:cNvPr id="11" name="object 11"/>
          <p:cNvSpPr txBox="1"/>
          <p:nvPr/>
        </p:nvSpPr>
        <p:spPr>
          <a:xfrm>
            <a:off x="419100" y="5321151"/>
            <a:ext cx="3631433" cy="3303661"/>
          </a:xfrm>
          <a:prstGeom prst="rect">
            <a:avLst/>
          </a:prstGeom>
        </p:spPr>
        <p:txBody>
          <a:bodyPr vert="horz" wrap="square" lIns="0" tIns="12700" rIns="0" bIns="0" rtlCol="0">
            <a:spAutoFit/>
          </a:bodyPr>
          <a:lstStyle/>
          <a:p>
            <a:pPr marL="38100" marR="332105" algn="l">
              <a:lnSpc>
                <a:spcPct val="113700"/>
              </a:lnSpc>
              <a:spcBef>
                <a:spcPts val="100"/>
              </a:spcBef>
            </a:pPr>
            <a:r>
              <a:rPr lang="el-GR" sz="1100">
                <a:latin typeface="Trebuchet MS" panose="020B0703020202090204" pitchFamily="34" charset="0"/>
                <a:cs typeface="Arial"/>
              </a:rPr>
              <a:t>Η </a:t>
            </a:r>
            <a:r>
              <a:rPr lang="el-GR" sz="1100" err="1">
                <a:latin typeface="Trebuchet MS" panose="020B0703020202090204" pitchFamily="34" charset="0"/>
                <a:cs typeface="Arial"/>
              </a:rPr>
              <a:t>υπερμελάγχρωση</a:t>
            </a:r>
            <a:r>
              <a:rPr sz="1100">
                <a:latin typeface="Trebuchet MS" panose="020B0703020202090204" pitchFamily="34" charset="0"/>
                <a:cs typeface="Arial"/>
              </a:rPr>
              <a:t> </a:t>
            </a:r>
            <a:r>
              <a:rPr lang="el-GR" sz="1100">
                <a:latin typeface="Trebuchet MS" panose="020B0703020202090204" pitchFamily="34" charset="0"/>
                <a:cs typeface="Arial"/>
              </a:rPr>
              <a:t>είναι μια υποεκτιμημένη αλλά αυξανόμενη πηγή ανησυχίας για ανθρώπους σε όλον τον κόσμο –και ειδικά για τα άτομα με πιο σκούρους </a:t>
            </a:r>
            <a:r>
              <a:rPr lang="el-GR" sz="1100" err="1">
                <a:latin typeface="Trebuchet MS" panose="020B0703020202090204" pitchFamily="34" charset="0"/>
                <a:cs typeface="Arial"/>
              </a:rPr>
              <a:t>φωτότυπους</a:t>
            </a:r>
            <a:r>
              <a:rPr sz="975" baseline="29914">
                <a:latin typeface="Trebuchet MS" panose="020B0703020202090204" pitchFamily="34" charset="0"/>
                <a:cs typeface="Arial"/>
              </a:rPr>
              <a:t>3</a:t>
            </a:r>
            <a:r>
              <a:rPr sz="1100">
                <a:latin typeface="Trebuchet MS" panose="020B0703020202090204" pitchFamily="34" charset="0"/>
                <a:cs typeface="Arial"/>
              </a:rPr>
              <a:t>. </a:t>
            </a:r>
            <a:r>
              <a:rPr lang="el-GR" sz="1100" b="1">
                <a:latin typeface="Trebuchet MS" panose="020B0703020202090204" pitchFamily="34" charset="0"/>
                <a:cs typeface="Arial"/>
              </a:rPr>
              <a:t>Το</a:t>
            </a:r>
            <a:r>
              <a:rPr lang="el-GR" sz="1100">
                <a:latin typeface="Trebuchet MS" panose="020B0703020202090204" pitchFamily="34" charset="0"/>
                <a:cs typeface="Arial"/>
              </a:rPr>
              <a:t> </a:t>
            </a:r>
            <a:r>
              <a:rPr sz="1100" b="1">
                <a:latin typeface="Trebuchet MS" panose="020B0703020202090204" pitchFamily="34" charset="0"/>
                <a:cs typeface="Arial"/>
              </a:rPr>
              <a:t>62%</a:t>
            </a:r>
            <a:r>
              <a:rPr lang="el-GR" sz="1100" b="1">
                <a:latin typeface="Trebuchet MS" panose="020B0703020202090204" pitchFamily="34" charset="0"/>
                <a:cs typeface="Arial"/>
              </a:rPr>
              <a:t> των δερματολόγων</a:t>
            </a:r>
            <a:r>
              <a:rPr sz="1100" b="1">
                <a:latin typeface="Trebuchet MS" panose="020B0703020202090204" pitchFamily="34" charset="0"/>
                <a:cs typeface="Arial"/>
              </a:rPr>
              <a:t> </a:t>
            </a:r>
            <a:r>
              <a:rPr lang="en-GR" sz="1100" b="1">
                <a:latin typeface="Trebuchet MS" panose="020B0703020202090204" pitchFamily="34" charset="0"/>
                <a:cs typeface="Arial"/>
              </a:rPr>
              <a:t>ή</a:t>
            </a:r>
            <a:r>
              <a:rPr lang="el-GR" sz="1100" b="1">
                <a:latin typeface="Trebuchet MS" panose="020B0703020202090204" pitchFamily="34" charset="0"/>
                <a:cs typeface="Arial"/>
              </a:rPr>
              <a:t>δη δέχονται επισκέψεις από ασθενείς με </a:t>
            </a:r>
            <a:r>
              <a:rPr lang="el-GR" sz="1100" b="1" err="1">
                <a:latin typeface="Trebuchet MS" panose="020B0703020202090204" pitchFamily="34" charset="0"/>
                <a:cs typeface="Arial"/>
              </a:rPr>
              <a:t>μελαγχρωματικές</a:t>
            </a:r>
            <a:r>
              <a:rPr lang="el-GR" sz="1100" b="1">
                <a:latin typeface="Trebuchet MS" panose="020B0703020202090204" pitchFamily="34" charset="0"/>
                <a:cs typeface="Arial"/>
              </a:rPr>
              <a:t> διαταραχές</a:t>
            </a:r>
            <a:r>
              <a:rPr sz="975" b="1" baseline="29914">
                <a:latin typeface="Trebuchet MS" panose="020B0703020202090204" pitchFamily="34" charset="0"/>
                <a:cs typeface="Arial"/>
              </a:rPr>
              <a:t>4 </a:t>
            </a:r>
            <a:r>
              <a:rPr sz="1100">
                <a:latin typeface="Trebuchet MS" panose="020B0703020202090204" pitchFamily="34" charset="0"/>
                <a:cs typeface="Arial"/>
              </a:rPr>
              <a:t>, </a:t>
            </a:r>
            <a:r>
              <a:rPr lang="el-GR" sz="1100">
                <a:latin typeface="Trebuchet MS" panose="020B0703020202090204" pitchFamily="34" charset="0"/>
                <a:cs typeface="Arial"/>
              </a:rPr>
              <a:t>και, μέχρι το</a:t>
            </a:r>
            <a:r>
              <a:rPr sz="1100">
                <a:latin typeface="Trebuchet MS" panose="020B0703020202090204" pitchFamily="34" charset="0"/>
                <a:cs typeface="Arial"/>
              </a:rPr>
              <a:t> 2040, </a:t>
            </a:r>
            <a:r>
              <a:rPr lang="el-GR" sz="1100">
                <a:latin typeface="Trebuchet MS" panose="020B0703020202090204" pitchFamily="34" charset="0"/>
                <a:cs typeface="Arial"/>
              </a:rPr>
              <a:t>τα </a:t>
            </a:r>
            <a:r>
              <a:rPr sz="1100">
                <a:latin typeface="Trebuchet MS" panose="020B0703020202090204" pitchFamily="34" charset="0"/>
                <a:cs typeface="Arial"/>
              </a:rPr>
              <a:t>2/3 </a:t>
            </a:r>
            <a:r>
              <a:rPr lang="el-GR" sz="1100">
                <a:latin typeface="Trebuchet MS" panose="020B0703020202090204" pitchFamily="34" charset="0"/>
                <a:cs typeface="Arial"/>
              </a:rPr>
              <a:t>των ανθρώπων παγκοσμίως θα έχουν αυξημένη μελανίνη στο δέρμα τους</a:t>
            </a:r>
            <a:r>
              <a:rPr sz="975" baseline="29914">
                <a:latin typeface="Trebuchet MS" panose="020B0703020202090204" pitchFamily="34" charset="0"/>
                <a:cs typeface="Arial"/>
              </a:rPr>
              <a:t>5</a:t>
            </a:r>
            <a:r>
              <a:rPr sz="1100">
                <a:latin typeface="Trebuchet MS" panose="020B0703020202090204" pitchFamily="34" charset="0"/>
                <a:cs typeface="Arial"/>
              </a:rPr>
              <a:t>.</a:t>
            </a:r>
            <a:endParaRPr lang="el-GR" sz="1100">
              <a:latin typeface="Trebuchet MS" panose="020B0703020202090204" pitchFamily="34" charset="0"/>
              <a:cs typeface="Arial"/>
            </a:endParaRPr>
          </a:p>
          <a:p>
            <a:pPr marL="38100" marR="332105" algn="l">
              <a:lnSpc>
                <a:spcPct val="113700"/>
              </a:lnSpc>
              <a:spcBef>
                <a:spcPts val="100"/>
              </a:spcBef>
            </a:pPr>
            <a:endParaRPr lang="el-GR" sz="1100" b="1">
              <a:latin typeface="Trebuchet MS" panose="020B0703020202090204" pitchFamily="34" charset="0"/>
              <a:cs typeface="Arial"/>
            </a:endParaRPr>
          </a:p>
          <a:p>
            <a:pPr marL="38100" marR="332105" algn="l">
              <a:lnSpc>
                <a:spcPct val="113700"/>
              </a:lnSpc>
              <a:spcBef>
                <a:spcPts val="100"/>
              </a:spcBef>
            </a:pPr>
            <a:r>
              <a:rPr lang="el-GR" sz="1100" b="1">
                <a:latin typeface="Trebuchet MS" panose="020B0703020202090204" pitchFamily="34" charset="0"/>
                <a:cs typeface="Arial"/>
              </a:rPr>
              <a:t>Η </a:t>
            </a:r>
            <a:r>
              <a:rPr lang="en-GB" sz="1100" b="1">
                <a:latin typeface="Trebuchet MS" panose="020B0703020202090204" pitchFamily="34" charset="0"/>
                <a:cs typeface="Arial"/>
              </a:rPr>
              <a:t>La Roche-Posay </a:t>
            </a:r>
            <a:r>
              <a:rPr lang="el-GR" sz="1100" b="1">
                <a:latin typeface="Trebuchet MS" panose="020B0703020202090204" pitchFamily="34" charset="0"/>
                <a:cs typeface="Arial"/>
              </a:rPr>
              <a:t>δημοσίευσε την πρώτη παγκόσμια επιδημιολογική μελέτη για τις </a:t>
            </a:r>
            <a:r>
              <a:rPr lang="el-GR" sz="1100" b="1" err="1">
                <a:latin typeface="Trebuchet MS" panose="020B0703020202090204" pitchFamily="34" charset="0"/>
                <a:cs typeface="Arial"/>
              </a:rPr>
              <a:t>μελαγχρωματικές</a:t>
            </a:r>
            <a:r>
              <a:rPr lang="el-GR" sz="1100" b="1">
                <a:latin typeface="Trebuchet MS" panose="020B0703020202090204" pitchFamily="34" charset="0"/>
                <a:cs typeface="Arial"/>
              </a:rPr>
              <a:t> διαταραχές</a:t>
            </a:r>
            <a:r>
              <a:rPr lang="en-GB" sz="1100" b="1">
                <a:latin typeface="Trebuchet MS" panose="020B0703020202090204" pitchFamily="34" charset="0"/>
                <a:cs typeface="Arial"/>
              </a:rPr>
              <a:t>. </a:t>
            </a:r>
            <a:r>
              <a:rPr lang="el-GR" sz="1100">
                <a:latin typeface="Trebuchet MS" panose="020B0703020202090204" pitchFamily="34" charset="0"/>
                <a:cs typeface="Arial"/>
              </a:rPr>
              <a:t>Σύμφωνα με τα όσα απάντησαν τα 48.000 άτομα που ερωτήθηκαν σε 34 χώρες, </a:t>
            </a:r>
            <a:r>
              <a:rPr lang="el-GR" sz="1100" b="1">
                <a:latin typeface="Trebuchet MS" panose="020B0703020202090204" pitchFamily="34" charset="0"/>
                <a:cs typeface="Arial"/>
              </a:rPr>
              <a:t>οι </a:t>
            </a:r>
            <a:r>
              <a:rPr lang="el-GR" sz="1100" b="1" err="1">
                <a:latin typeface="Trebuchet MS" panose="020B0703020202090204" pitchFamily="34" charset="0"/>
                <a:cs typeface="Arial"/>
              </a:rPr>
              <a:t>μελαγχρωματικές</a:t>
            </a:r>
            <a:r>
              <a:rPr lang="el-GR" sz="1100" b="1">
                <a:latin typeface="Trebuchet MS" panose="020B0703020202090204" pitchFamily="34" charset="0"/>
                <a:cs typeface="Arial"/>
              </a:rPr>
              <a:t> διαταραχές</a:t>
            </a:r>
            <a:r>
              <a:rPr lang="en-GB" sz="1100" b="1">
                <a:latin typeface="Trebuchet MS" panose="020B0703020202090204" pitchFamily="34" charset="0"/>
                <a:cs typeface="Arial"/>
              </a:rPr>
              <a:t> </a:t>
            </a:r>
            <a:r>
              <a:rPr lang="el-GR" sz="1100" b="1">
                <a:latin typeface="Trebuchet MS" panose="020B0703020202090204" pitchFamily="34" charset="0"/>
                <a:cs typeface="Arial"/>
              </a:rPr>
              <a:t>είναι πολύ συχνές </a:t>
            </a:r>
            <a:r>
              <a:rPr lang="el-GR" sz="1100">
                <a:latin typeface="Trebuchet MS" panose="020B0703020202090204" pitchFamily="34" charset="0"/>
                <a:cs typeface="Arial"/>
              </a:rPr>
              <a:t>στον γενικό πληθυσμό παγκοσμίως </a:t>
            </a:r>
            <a:r>
              <a:rPr lang="el-GR" sz="1100" b="1">
                <a:latin typeface="Trebuchet MS" panose="020B0703020202090204" pitchFamily="34" charset="0"/>
                <a:cs typeface="Arial"/>
              </a:rPr>
              <a:t>και επηρεάζουν έντονα την ποιότητα ζωής των πασχόντων</a:t>
            </a:r>
            <a:r>
              <a:rPr lang="el-GR" sz="1100">
                <a:latin typeface="Trebuchet MS" panose="020B0703020202090204" pitchFamily="34" charset="0"/>
                <a:cs typeface="Arial"/>
              </a:rPr>
              <a:t>.</a:t>
            </a:r>
            <a:endParaRPr lang="en-GB" sz="1100">
              <a:latin typeface="Trebuchet MS" panose="020B0703020202090204" pitchFamily="34" charset="0"/>
              <a:cs typeface="Arial"/>
            </a:endParaRPr>
          </a:p>
        </p:txBody>
      </p:sp>
      <p:sp>
        <p:nvSpPr>
          <p:cNvPr id="13" name="object 13"/>
          <p:cNvSpPr txBox="1"/>
          <p:nvPr/>
        </p:nvSpPr>
        <p:spPr>
          <a:xfrm>
            <a:off x="444500" y="10203053"/>
            <a:ext cx="2622550" cy="289823"/>
          </a:xfrm>
          <a:prstGeom prst="rect">
            <a:avLst/>
          </a:prstGeom>
        </p:spPr>
        <p:txBody>
          <a:bodyPr vert="horz" wrap="square" lIns="0" tIns="12700" rIns="0" bIns="0" rtlCol="0">
            <a:spAutoFit/>
          </a:bodyPr>
          <a:lstStyle/>
          <a:p>
            <a:pPr marL="12700">
              <a:lnSpc>
                <a:spcPct val="100000"/>
              </a:lnSpc>
              <a:spcBef>
                <a:spcPts val="100"/>
              </a:spcBef>
            </a:pPr>
            <a:r>
              <a:rPr sz="600" b="1">
                <a:latin typeface="Trebuchet MS" panose="020B0703020202090204" pitchFamily="34" charset="0"/>
                <a:cs typeface="Arial"/>
              </a:rPr>
              <a:t>3: </a:t>
            </a:r>
            <a:r>
              <a:rPr sz="600">
                <a:latin typeface="Trebuchet MS" panose="020B0703020202090204" pitchFamily="34" charset="0"/>
                <a:cs typeface="Arial"/>
              </a:rPr>
              <a:t>Kantar 2022, Opportunités Mondiales dans les Pays Émergents.</a:t>
            </a:r>
          </a:p>
          <a:p>
            <a:pPr marL="12700">
              <a:lnSpc>
                <a:spcPct val="100000"/>
              </a:lnSpc>
            </a:pPr>
            <a:r>
              <a:rPr sz="600" b="1">
                <a:latin typeface="Trebuchet MS" panose="020B0703020202090204" pitchFamily="34" charset="0"/>
                <a:cs typeface="Arial"/>
              </a:rPr>
              <a:t>4: </a:t>
            </a:r>
            <a:r>
              <a:rPr sz="600">
                <a:latin typeface="Trebuchet MS" panose="020B0703020202090204" pitchFamily="34" charset="0"/>
                <a:cs typeface="Arial"/>
              </a:rPr>
              <a:t>International Derm Barometer, </a:t>
            </a:r>
            <a:r>
              <a:rPr lang="el-GR" sz="600">
                <a:latin typeface="Trebuchet MS" panose="020B0703020202090204" pitchFamily="34" charset="0"/>
                <a:cs typeface="Arial"/>
              </a:rPr>
              <a:t>κύμα</a:t>
            </a:r>
            <a:r>
              <a:rPr sz="600">
                <a:latin typeface="Trebuchet MS" panose="020B0703020202090204" pitchFamily="34" charset="0"/>
                <a:cs typeface="Arial"/>
              </a:rPr>
              <a:t> 4, 2022.</a:t>
            </a:r>
          </a:p>
          <a:p>
            <a:pPr marL="12700">
              <a:lnSpc>
                <a:spcPct val="100000"/>
              </a:lnSpc>
            </a:pPr>
            <a:r>
              <a:rPr sz="600" b="1">
                <a:latin typeface="Trebuchet MS" panose="020B0703020202090204" pitchFamily="34" charset="0"/>
                <a:cs typeface="Arial"/>
              </a:rPr>
              <a:t>5: </a:t>
            </a:r>
            <a:r>
              <a:rPr lang="el-GR" sz="600">
                <a:latin typeface="Trebuchet MS" panose="020B0703020202090204" pitchFamily="34" charset="0"/>
                <a:cs typeface="Arial"/>
              </a:rPr>
              <a:t>Εσωτερικός υπολογισμός με βάση δημογραφική προβολή.</a:t>
            </a:r>
            <a:endParaRPr sz="600">
              <a:latin typeface="Trebuchet MS" panose="020B0703020202090204" pitchFamily="34" charset="0"/>
              <a:cs typeface="Arial"/>
            </a:endParaRPr>
          </a:p>
        </p:txBody>
      </p:sp>
      <p:grpSp>
        <p:nvGrpSpPr>
          <p:cNvPr id="14" name="object 14"/>
          <p:cNvGrpSpPr/>
          <p:nvPr/>
        </p:nvGrpSpPr>
        <p:grpSpPr>
          <a:xfrm>
            <a:off x="9988030" y="972006"/>
            <a:ext cx="4662805" cy="2780665"/>
            <a:chOff x="9988030" y="972006"/>
            <a:chExt cx="4662805" cy="2780665"/>
          </a:xfrm>
        </p:grpSpPr>
        <p:sp>
          <p:nvSpPr>
            <p:cNvPr id="15" name="object 15"/>
            <p:cNvSpPr/>
            <p:nvPr/>
          </p:nvSpPr>
          <p:spPr>
            <a:xfrm>
              <a:off x="10836377" y="2215400"/>
              <a:ext cx="2142490" cy="1504315"/>
            </a:xfrm>
            <a:custGeom>
              <a:avLst/>
              <a:gdLst/>
              <a:ahLst/>
              <a:cxnLst/>
              <a:rect l="l" t="t" r="r" b="b"/>
              <a:pathLst>
                <a:path w="2142490" h="1504314">
                  <a:moveTo>
                    <a:pt x="12141" y="616254"/>
                  </a:moveTo>
                  <a:lnTo>
                    <a:pt x="6070" y="601967"/>
                  </a:lnTo>
                  <a:lnTo>
                    <a:pt x="0" y="594817"/>
                  </a:lnTo>
                  <a:lnTo>
                    <a:pt x="0" y="616254"/>
                  </a:lnTo>
                  <a:lnTo>
                    <a:pt x="12141" y="616254"/>
                  </a:lnTo>
                  <a:close/>
                </a:path>
                <a:path w="2142490" h="1504314">
                  <a:moveTo>
                    <a:pt x="28587" y="616254"/>
                  </a:moveTo>
                  <a:lnTo>
                    <a:pt x="16433" y="605536"/>
                  </a:lnTo>
                  <a:lnTo>
                    <a:pt x="19291" y="616254"/>
                  </a:lnTo>
                  <a:lnTo>
                    <a:pt x="28587" y="616254"/>
                  </a:lnTo>
                  <a:close/>
                </a:path>
                <a:path w="2142490" h="1504314">
                  <a:moveTo>
                    <a:pt x="852627" y="1491030"/>
                  </a:moveTo>
                  <a:lnTo>
                    <a:pt x="832612" y="1478178"/>
                  </a:lnTo>
                  <a:lnTo>
                    <a:pt x="839762" y="1503908"/>
                  </a:lnTo>
                  <a:lnTo>
                    <a:pt x="852627" y="1491030"/>
                  </a:lnTo>
                  <a:close/>
                </a:path>
                <a:path w="2142490" h="1504314">
                  <a:moveTo>
                    <a:pt x="926477" y="4140"/>
                  </a:moveTo>
                  <a:lnTo>
                    <a:pt x="923620" y="0"/>
                  </a:lnTo>
                  <a:lnTo>
                    <a:pt x="917435" y="4114"/>
                  </a:lnTo>
                  <a:lnTo>
                    <a:pt x="923620" y="8280"/>
                  </a:lnTo>
                  <a:lnTo>
                    <a:pt x="926477" y="4140"/>
                  </a:lnTo>
                  <a:close/>
                </a:path>
                <a:path w="2142490" h="1504314">
                  <a:moveTo>
                    <a:pt x="959116" y="342353"/>
                  </a:moveTo>
                  <a:lnTo>
                    <a:pt x="957326" y="339318"/>
                  </a:lnTo>
                  <a:lnTo>
                    <a:pt x="950175" y="341109"/>
                  </a:lnTo>
                  <a:lnTo>
                    <a:pt x="953744" y="345389"/>
                  </a:lnTo>
                  <a:lnTo>
                    <a:pt x="959116" y="342353"/>
                  </a:lnTo>
                  <a:close/>
                </a:path>
                <a:path w="2142490" h="1504314">
                  <a:moveTo>
                    <a:pt x="963168" y="19253"/>
                  </a:moveTo>
                  <a:lnTo>
                    <a:pt x="960780" y="13525"/>
                  </a:lnTo>
                  <a:lnTo>
                    <a:pt x="953643" y="13525"/>
                  </a:lnTo>
                  <a:lnTo>
                    <a:pt x="953643" y="19253"/>
                  </a:lnTo>
                  <a:lnTo>
                    <a:pt x="963168" y="19253"/>
                  </a:lnTo>
                  <a:close/>
                </a:path>
                <a:path w="2142490" h="1504314">
                  <a:moveTo>
                    <a:pt x="970191" y="348068"/>
                  </a:moveTo>
                  <a:lnTo>
                    <a:pt x="966266" y="345389"/>
                  </a:lnTo>
                  <a:lnTo>
                    <a:pt x="966266" y="350748"/>
                  </a:lnTo>
                  <a:lnTo>
                    <a:pt x="970191" y="350748"/>
                  </a:lnTo>
                  <a:lnTo>
                    <a:pt x="970191" y="348068"/>
                  </a:lnTo>
                  <a:close/>
                </a:path>
                <a:path w="2142490" h="1504314">
                  <a:moveTo>
                    <a:pt x="976807" y="350748"/>
                  </a:moveTo>
                  <a:lnTo>
                    <a:pt x="974572" y="348068"/>
                  </a:lnTo>
                  <a:lnTo>
                    <a:pt x="972337" y="348068"/>
                  </a:lnTo>
                  <a:lnTo>
                    <a:pt x="972337" y="350748"/>
                  </a:lnTo>
                  <a:lnTo>
                    <a:pt x="976807" y="350748"/>
                  </a:lnTo>
                  <a:close/>
                </a:path>
                <a:path w="2142490" h="1504314">
                  <a:moveTo>
                    <a:pt x="979474" y="372186"/>
                  </a:moveTo>
                  <a:lnTo>
                    <a:pt x="974115" y="366826"/>
                  </a:lnTo>
                  <a:lnTo>
                    <a:pt x="974115" y="376123"/>
                  </a:lnTo>
                  <a:lnTo>
                    <a:pt x="979474" y="376123"/>
                  </a:lnTo>
                  <a:lnTo>
                    <a:pt x="979474" y="372186"/>
                  </a:lnTo>
                  <a:close/>
                </a:path>
                <a:path w="2142490" h="1504314">
                  <a:moveTo>
                    <a:pt x="983767" y="366826"/>
                  </a:moveTo>
                  <a:lnTo>
                    <a:pt x="980909" y="366826"/>
                  </a:lnTo>
                  <a:lnTo>
                    <a:pt x="982332" y="371475"/>
                  </a:lnTo>
                  <a:lnTo>
                    <a:pt x="983767" y="371475"/>
                  </a:lnTo>
                  <a:lnTo>
                    <a:pt x="983767" y="366826"/>
                  </a:lnTo>
                  <a:close/>
                </a:path>
                <a:path w="2142490" h="1504314">
                  <a:moveTo>
                    <a:pt x="989482" y="359333"/>
                  </a:moveTo>
                  <a:lnTo>
                    <a:pt x="987704" y="353606"/>
                  </a:lnTo>
                  <a:lnTo>
                    <a:pt x="983767" y="355396"/>
                  </a:lnTo>
                  <a:lnTo>
                    <a:pt x="985735" y="359333"/>
                  </a:lnTo>
                  <a:lnTo>
                    <a:pt x="989482" y="359333"/>
                  </a:lnTo>
                  <a:close/>
                </a:path>
                <a:path w="2142490" h="1504314">
                  <a:moveTo>
                    <a:pt x="989495" y="343954"/>
                  </a:moveTo>
                  <a:lnTo>
                    <a:pt x="986637" y="345389"/>
                  </a:lnTo>
                  <a:lnTo>
                    <a:pt x="986637" y="348068"/>
                  </a:lnTo>
                  <a:lnTo>
                    <a:pt x="989495" y="348068"/>
                  </a:lnTo>
                  <a:lnTo>
                    <a:pt x="989495" y="343954"/>
                  </a:lnTo>
                  <a:close/>
                </a:path>
                <a:path w="2142490" h="1504314">
                  <a:moveTo>
                    <a:pt x="2111933" y="900684"/>
                  </a:moveTo>
                  <a:lnTo>
                    <a:pt x="2101926" y="900684"/>
                  </a:lnTo>
                  <a:lnTo>
                    <a:pt x="2101926" y="911415"/>
                  </a:lnTo>
                  <a:lnTo>
                    <a:pt x="2111933" y="911415"/>
                  </a:lnTo>
                  <a:lnTo>
                    <a:pt x="2111933" y="900684"/>
                  </a:lnTo>
                  <a:close/>
                </a:path>
                <a:path w="2142490" h="1504314">
                  <a:moveTo>
                    <a:pt x="2141944" y="890701"/>
                  </a:moveTo>
                  <a:lnTo>
                    <a:pt x="2134070" y="890701"/>
                  </a:lnTo>
                  <a:lnTo>
                    <a:pt x="2134070" y="897851"/>
                  </a:lnTo>
                  <a:lnTo>
                    <a:pt x="2138007" y="900696"/>
                  </a:lnTo>
                  <a:lnTo>
                    <a:pt x="2141944" y="890701"/>
                  </a:lnTo>
                  <a:close/>
                </a:path>
              </a:pathLst>
            </a:custGeom>
            <a:solidFill>
              <a:srgbClr val="BCBCBE"/>
            </a:solidFill>
          </p:spPr>
          <p:txBody>
            <a:bodyPr wrap="square" lIns="0" tIns="0" rIns="0" bIns="0" rtlCol="0"/>
            <a:lstStyle/>
            <a:p>
              <a:endParaRPr>
                <a:latin typeface="Trebuchet MS" panose="020B0703020202090204" pitchFamily="34" charset="0"/>
              </a:endParaRPr>
            </a:p>
          </p:txBody>
        </p:sp>
        <p:sp>
          <p:nvSpPr>
            <p:cNvPr id="16" name="object 16"/>
            <p:cNvSpPr/>
            <p:nvPr/>
          </p:nvSpPr>
          <p:spPr>
            <a:xfrm>
              <a:off x="11248035" y="2540063"/>
              <a:ext cx="24130" cy="13970"/>
            </a:xfrm>
            <a:custGeom>
              <a:avLst/>
              <a:gdLst/>
              <a:ahLst/>
              <a:cxnLst/>
              <a:rect l="l" t="t" r="r" b="b"/>
              <a:pathLst>
                <a:path w="24129" h="13969">
                  <a:moveTo>
                    <a:pt x="6438" y="0"/>
                  </a:moveTo>
                  <a:lnTo>
                    <a:pt x="0" y="7150"/>
                  </a:lnTo>
                  <a:lnTo>
                    <a:pt x="6438" y="13576"/>
                  </a:lnTo>
                  <a:lnTo>
                    <a:pt x="6438" y="0"/>
                  </a:lnTo>
                  <a:close/>
                </a:path>
                <a:path w="24129" h="13969">
                  <a:moveTo>
                    <a:pt x="23761" y="2857"/>
                  </a:moveTo>
                  <a:lnTo>
                    <a:pt x="14998" y="6794"/>
                  </a:lnTo>
                  <a:lnTo>
                    <a:pt x="20002" y="13589"/>
                  </a:lnTo>
                  <a:lnTo>
                    <a:pt x="23761" y="2857"/>
                  </a:lnTo>
                  <a:close/>
                </a:path>
              </a:pathLst>
            </a:custGeom>
            <a:solidFill>
              <a:srgbClr val="522583"/>
            </a:solidFill>
          </p:spPr>
          <p:txBody>
            <a:bodyPr wrap="square" lIns="0" tIns="0" rIns="0" bIns="0" rtlCol="0"/>
            <a:lstStyle/>
            <a:p>
              <a:endParaRPr>
                <a:latin typeface="Trebuchet MS" panose="020B0703020202090204" pitchFamily="34" charset="0"/>
              </a:endParaRPr>
            </a:p>
          </p:txBody>
        </p:sp>
        <p:pic>
          <p:nvPicPr>
            <p:cNvPr id="17" name="object 17"/>
            <p:cNvPicPr/>
            <p:nvPr/>
          </p:nvPicPr>
          <p:blipFill>
            <a:blip r:embed="rId2" cstate="print"/>
            <a:stretch>
              <a:fillRect/>
            </a:stretch>
          </p:blipFill>
          <p:spPr>
            <a:xfrm>
              <a:off x="12239018" y="1190470"/>
              <a:ext cx="149866" cy="162942"/>
            </a:xfrm>
            <a:prstGeom prst="rect">
              <a:avLst/>
            </a:prstGeom>
          </p:spPr>
        </p:pic>
        <p:sp>
          <p:nvSpPr>
            <p:cNvPr id="18" name="object 18"/>
            <p:cNvSpPr/>
            <p:nvPr/>
          </p:nvSpPr>
          <p:spPr>
            <a:xfrm>
              <a:off x="14236903" y="2598673"/>
              <a:ext cx="349250" cy="577215"/>
            </a:xfrm>
            <a:custGeom>
              <a:avLst/>
              <a:gdLst/>
              <a:ahLst/>
              <a:cxnLst/>
              <a:rect l="l" t="t" r="r" b="b"/>
              <a:pathLst>
                <a:path w="349250" h="577214">
                  <a:moveTo>
                    <a:pt x="12865" y="4991"/>
                  </a:moveTo>
                  <a:lnTo>
                    <a:pt x="7150" y="0"/>
                  </a:lnTo>
                  <a:lnTo>
                    <a:pt x="0" y="9271"/>
                  </a:lnTo>
                  <a:lnTo>
                    <a:pt x="6426" y="20713"/>
                  </a:lnTo>
                  <a:lnTo>
                    <a:pt x="12865" y="4991"/>
                  </a:lnTo>
                  <a:close/>
                </a:path>
                <a:path w="349250" h="577214">
                  <a:moveTo>
                    <a:pt x="313740" y="567474"/>
                  </a:moveTo>
                  <a:lnTo>
                    <a:pt x="293382" y="548881"/>
                  </a:lnTo>
                  <a:lnTo>
                    <a:pt x="277291" y="533158"/>
                  </a:lnTo>
                  <a:lnTo>
                    <a:pt x="273011" y="539584"/>
                  </a:lnTo>
                  <a:lnTo>
                    <a:pt x="286600" y="561746"/>
                  </a:lnTo>
                  <a:lnTo>
                    <a:pt x="308749" y="576745"/>
                  </a:lnTo>
                  <a:lnTo>
                    <a:pt x="313740" y="567474"/>
                  </a:lnTo>
                  <a:close/>
                </a:path>
                <a:path w="349250" h="577214">
                  <a:moveTo>
                    <a:pt x="331609" y="456692"/>
                  </a:moveTo>
                  <a:lnTo>
                    <a:pt x="322326" y="440245"/>
                  </a:lnTo>
                  <a:lnTo>
                    <a:pt x="313740" y="444538"/>
                  </a:lnTo>
                  <a:lnTo>
                    <a:pt x="322326" y="460971"/>
                  </a:lnTo>
                  <a:lnTo>
                    <a:pt x="331609" y="456692"/>
                  </a:lnTo>
                  <a:close/>
                </a:path>
                <a:path w="349250" h="577214">
                  <a:moveTo>
                    <a:pt x="338048" y="473125"/>
                  </a:moveTo>
                  <a:lnTo>
                    <a:pt x="331622" y="460971"/>
                  </a:lnTo>
                  <a:lnTo>
                    <a:pt x="328053" y="473125"/>
                  </a:lnTo>
                  <a:lnTo>
                    <a:pt x="338048" y="473125"/>
                  </a:lnTo>
                  <a:close/>
                </a:path>
                <a:path w="349250" h="577214">
                  <a:moveTo>
                    <a:pt x="348767" y="499567"/>
                  </a:moveTo>
                  <a:lnTo>
                    <a:pt x="345186" y="485990"/>
                  </a:lnTo>
                  <a:lnTo>
                    <a:pt x="338048" y="485990"/>
                  </a:lnTo>
                  <a:lnTo>
                    <a:pt x="341617" y="499567"/>
                  </a:lnTo>
                  <a:lnTo>
                    <a:pt x="348767" y="499567"/>
                  </a:lnTo>
                  <a:close/>
                </a:path>
              </a:pathLst>
            </a:custGeom>
            <a:solidFill>
              <a:srgbClr val="BCBCBE"/>
            </a:solidFill>
          </p:spPr>
          <p:txBody>
            <a:bodyPr wrap="square" lIns="0" tIns="0" rIns="0" bIns="0" rtlCol="0"/>
            <a:lstStyle/>
            <a:p>
              <a:endParaRPr>
                <a:latin typeface="Trebuchet MS" panose="020B0703020202090204" pitchFamily="34" charset="0"/>
              </a:endParaRPr>
            </a:p>
          </p:txBody>
        </p:sp>
        <p:pic>
          <p:nvPicPr>
            <p:cNvPr id="19" name="object 19"/>
            <p:cNvPicPr/>
            <p:nvPr/>
          </p:nvPicPr>
          <p:blipFill>
            <a:blip r:embed="rId3" cstate="print"/>
            <a:stretch>
              <a:fillRect/>
            </a:stretch>
          </p:blipFill>
          <p:spPr>
            <a:xfrm>
              <a:off x="14417009" y="3419134"/>
              <a:ext cx="233715" cy="303033"/>
            </a:xfrm>
            <a:prstGeom prst="rect">
              <a:avLst/>
            </a:prstGeom>
          </p:spPr>
        </p:pic>
        <p:sp>
          <p:nvSpPr>
            <p:cNvPr id="20" name="object 20"/>
            <p:cNvSpPr/>
            <p:nvPr/>
          </p:nvSpPr>
          <p:spPr>
            <a:xfrm>
              <a:off x="14151137" y="3523480"/>
              <a:ext cx="52069" cy="70485"/>
            </a:xfrm>
            <a:custGeom>
              <a:avLst/>
              <a:gdLst/>
              <a:ahLst/>
              <a:cxnLst/>
              <a:rect l="l" t="t" r="r" b="b"/>
              <a:pathLst>
                <a:path w="52069" h="70485">
                  <a:moveTo>
                    <a:pt x="0" y="0"/>
                  </a:moveTo>
                  <a:lnTo>
                    <a:pt x="0" y="55740"/>
                  </a:lnTo>
                  <a:lnTo>
                    <a:pt x="7137" y="70053"/>
                  </a:lnTo>
                  <a:lnTo>
                    <a:pt x="25730" y="60032"/>
                  </a:lnTo>
                  <a:lnTo>
                    <a:pt x="44323" y="38608"/>
                  </a:lnTo>
                  <a:lnTo>
                    <a:pt x="51460" y="9296"/>
                  </a:lnTo>
                  <a:lnTo>
                    <a:pt x="25031" y="18580"/>
                  </a:lnTo>
                  <a:lnTo>
                    <a:pt x="13320" y="9290"/>
                  </a:lnTo>
                  <a:lnTo>
                    <a:pt x="4816" y="2903"/>
                  </a:lnTo>
                  <a:lnTo>
                    <a:pt x="0" y="0"/>
                  </a:lnTo>
                  <a:close/>
                </a:path>
              </a:pathLst>
            </a:custGeom>
            <a:solidFill>
              <a:srgbClr val="522583"/>
            </a:solidFill>
          </p:spPr>
          <p:txBody>
            <a:bodyPr wrap="square" lIns="0" tIns="0" rIns="0" bIns="0" rtlCol="0"/>
            <a:lstStyle/>
            <a:p>
              <a:endParaRPr>
                <a:latin typeface="Trebuchet MS" panose="020B0703020202090204" pitchFamily="34" charset="0"/>
              </a:endParaRPr>
            </a:p>
          </p:txBody>
        </p:sp>
        <p:pic>
          <p:nvPicPr>
            <p:cNvPr id="21" name="object 21"/>
            <p:cNvPicPr/>
            <p:nvPr/>
          </p:nvPicPr>
          <p:blipFill>
            <a:blip r:embed="rId4" cstate="print"/>
            <a:stretch>
              <a:fillRect/>
            </a:stretch>
          </p:blipFill>
          <p:spPr>
            <a:xfrm>
              <a:off x="9988030" y="972006"/>
              <a:ext cx="4516172" cy="2780190"/>
            </a:xfrm>
            <a:prstGeom prst="rect">
              <a:avLst/>
            </a:prstGeom>
          </p:spPr>
        </p:pic>
        <p:sp>
          <p:nvSpPr>
            <p:cNvPr id="22" name="object 22"/>
            <p:cNvSpPr/>
            <p:nvPr/>
          </p:nvSpPr>
          <p:spPr>
            <a:xfrm>
              <a:off x="12056359" y="1756745"/>
              <a:ext cx="8890" cy="24130"/>
            </a:xfrm>
            <a:custGeom>
              <a:avLst/>
              <a:gdLst/>
              <a:ahLst/>
              <a:cxnLst/>
              <a:rect l="l" t="t" r="r" b="b"/>
              <a:pathLst>
                <a:path w="8890" h="24130">
                  <a:moveTo>
                    <a:pt x="6794" y="0"/>
                  </a:moveTo>
                  <a:lnTo>
                    <a:pt x="0" y="2146"/>
                  </a:lnTo>
                  <a:lnTo>
                    <a:pt x="3403" y="10363"/>
                  </a:lnTo>
                  <a:lnTo>
                    <a:pt x="6794" y="23583"/>
                  </a:lnTo>
                  <a:lnTo>
                    <a:pt x="8585" y="23583"/>
                  </a:lnTo>
                  <a:lnTo>
                    <a:pt x="8585" y="8216"/>
                  </a:lnTo>
                  <a:lnTo>
                    <a:pt x="6794" y="0"/>
                  </a:lnTo>
                  <a:close/>
                </a:path>
              </a:pathLst>
            </a:custGeom>
            <a:solidFill>
              <a:srgbClr val="BCBCBE"/>
            </a:solidFill>
          </p:spPr>
          <p:txBody>
            <a:bodyPr wrap="square" lIns="0" tIns="0" rIns="0" bIns="0" rtlCol="0"/>
            <a:lstStyle/>
            <a:p>
              <a:endParaRPr>
                <a:latin typeface="Trebuchet MS" panose="020B0703020202090204" pitchFamily="34" charset="0"/>
              </a:endParaRPr>
            </a:p>
          </p:txBody>
        </p:sp>
      </p:grpSp>
      <p:sp>
        <p:nvSpPr>
          <p:cNvPr id="23" name="object 23"/>
          <p:cNvSpPr/>
          <p:nvPr/>
        </p:nvSpPr>
        <p:spPr>
          <a:xfrm>
            <a:off x="9867964" y="2462161"/>
            <a:ext cx="72390" cy="61594"/>
          </a:xfrm>
          <a:custGeom>
            <a:avLst/>
            <a:gdLst/>
            <a:ahLst/>
            <a:cxnLst/>
            <a:rect l="l" t="t" r="r" b="b"/>
            <a:pathLst>
              <a:path w="72390" h="61594">
                <a:moveTo>
                  <a:pt x="8572" y="0"/>
                </a:moveTo>
                <a:lnTo>
                  <a:pt x="0" y="0"/>
                </a:lnTo>
                <a:lnTo>
                  <a:pt x="0" y="7137"/>
                </a:lnTo>
                <a:lnTo>
                  <a:pt x="4279" y="7137"/>
                </a:lnTo>
                <a:lnTo>
                  <a:pt x="8572" y="0"/>
                </a:lnTo>
                <a:close/>
              </a:path>
              <a:path w="72390" h="61594">
                <a:moveTo>
                  <a:pt x="29997" y="17868"/>
                </a:moveTo>
                <a:lnTo>
                  <a:pt x="25717" y="7137"/>
                </a:lnTo>
                <a:lnTo>
                  <a:pt x="18567" y="15722"/>
                </a:lnTo>
                <a:lnTo>
                  <a:pt x="25717" y="21450"/>
                </a:lnTo>
                <a:lnTo>
                  <a:pt x="29997" y="17868"/>
                </a:lnTo>
                <a:close/>
              </a:path>
              <a:path w="72390" h="61594">
                <a:moveTo>
                  <a:pt x="52171" y="24307"/>
                </a:moveTo>
                <a:lnTo>
                  <a:pt x="35725" y="15722"/>
                </a:lnTo>
                <a:lnTo>
                  <a:pt x="35725" y="25730"/>
                </a:lnTo>
                <a:lnTo>
                  <a:pt x="49301" y="32880"/>
                </a:lnTo>
                <a:lnTo>
                  <a:pt x="52171" y="24307"/>
                </a:lnTo>
                <a:close/>
              </a:path>
              <a:path w="72390" h="61594">
                <a:moveTo>
                  <a:pt x="72186" y="50038"/>
                </a:moveTo>
                <a:lnTo>
                  <a:pt x="53594" y="32880"/>
                </a:lnTo>
                <a:lnTo>
                  <a:pt x="49301" y="47167"/>
                </a:lnTo>
                <a:lnTo>
                  <a:pt x="53594" y="61468"/>
                </a:lnTo>
                <a:lnTo>
                  <a:pt x="72186" y="50038"/>
                </a:lnTo>
                <a:close/>
              </a:path>
            </a:pathLst>
          </a:custGeom>
          <a:solidFill>
            <a:srgbClr val="522583"/>
          </a:solidFill>
        </p:spPr>
        <p:txBody>
          <a:bodyPr wrap="square" lIns="0" tIns="0" rIns="0" bIns="0" rtlCol="0"/>
          <a:lstStyle/>
          <a:p>
            <a:endParaRPr>
              <a:latin typeface="Trebuchet MS" panose="020B0703020202090204" pitchFamily="34" charset="0"/>
            </a:endParaRPr>
          </a:p>
        </p:txBody>
      </p:sp>
      <p:sp>
        <p:nvSpPr>
          <p:cNvPr id="24" name="object 24"/>
          <p:cNvSpPr/>
          <p:nvPr/>
        </p:nvSpPr>
        <p:spPr>
          <a:xfrm>
            <a:off x="14705736" y="3065716"/>
            <a:ext cx="43815" cy="40640"/>
          </a:xfrm>
          <a:custGeom>
            <a:avLst/>
            <a:gdLst/>
            <a:ahLst/>
            <a:cxnLst/>
            <a:rect l="l" t="t" r="r" b="b"/>
            <a:pathLst>
              <a:path w="43815" h="40639">
                <a:moveTo>
                  <a:pt x="22885" y="29667"/>
                </a:moveTo>
                <a:lnTo>
                  <a:pt x="19304" y="18948"/>
                </a:lnTo>
                <a:lnTo>
                  <a:pt x="5016" y="25730"/>
                </a:lnTo>
                <a:lnTo>
                  <a:pt x="0" y="36804"/>
                </a:lnTo>
                <a:lnTo>
                  <a:pt x="19304" y="40386"/>
                </a:lnTo>
                <a:lnTo>
                  <a:pt x="22885" y="29667"/>
                </a:lnTo>
                <a:close/>
              </a:path>
              <a:path w="43815" h="40639">
                <a:moveTo>
                  <a:pt x="43599" y="0"/>
                </a:moveTo>
                <a:lnTo>
                  <a:pt x="22872" y="8229"/>
                </a:lnTo>
                <a:lnTo>
                  <a:pt x="22872" y="16078"/>
                </a:lnTo>
                <a:lnTo>
                  <a:pt x="43599" y="16078"/>
                </a:lnTo>
                <a:lnTo>
                  <a:pt x="43599" y="0"/>
                </a:lnTo>
                <a:close/>
              </a:path>
            </a:pathLst>
          </a:custGeom>
          <a:solidFill>
            <a:srgbClr val="BCBCBE"/>
          </a:solidFill>
        </p:spPr>
        <p:txBody>
          <a:bodyPr wrap="square" lIns="0" tIns="0" rIns="0" bIns="0" rtlCol="0"/>
          <a:lstStyle/>
          <a:p>
            <a:endParaRPr>
              <a:latin typeface="Trebuchet MS" panose="020B0703020202090204" pitchFamily="34" charset="0"/>
            </a:endParaRPr>
          </a:p>
        </p:txBody>
      </p:sp>
      <p:sp>
        <p:nvSpPr>
          <p:cNvPr id="25" name="object 25"/>
          <p:cNvSpPr txBox="1"/>
          <p:nvPr/>
        </p:nvSpPr>
        <p:spPr>
          <a:xfrm>
            <a:off x="7917954" y="1765300"/>
            <a:ext cx="1563596" cy="382156"/>
          </a:xfrm>
          <a:prstGeom prst="rect">
            <a:avLst/>
          </a:prstGeom>
        </p:spPr>
        <p:txBody>
          <a:bodyPr vert="horz" wrap="square" lIns="0" tIns="12700" rIns="0" bIns="0" rtlCol="0">
            <a:spAutoFit/>
          </a:bodyPr>
          <a:lstStyle/>
          <a:p>
            <a:pPr marL="12700">
              <a:lnSpc>
                <a:spcPct val="100000"/>
              </a:lnSpc>
              <a:spcBef>
                <a:spcPts val="100"/>
              </a:spcBef>
            </a:pPr>
            <a:r>
              <a:rPr sz="2400" b="1">
                <a:solidFill>
                  <a:srgbClr val="522583"/>
                </a:solidFill>
                <a:latin typeface="Trebuchet MS" panose="020B0703020202090204" pitchFamily="34" charset="0"/>
                <a:cs typeface="Arial"/>
              </a:rPr>
              <a:t>48</a:t>
            </a:r>
            <a:r>
              <a:rPr lang="el-GR" sz="2400" b="1">
                <a:solidFill>
                  <a:srgbClr val="522583"/>
                </a:solidFill>
                <a:latin typeface="Trebuchet MS" panose="020B0703020202090204" pitchFamily="34" charset="0"/>
                <a:cs typeface="Arial"/>
              </a:rPr>
              <a:t>.</a:t>
            </a:r>
            <a:r>
              <a:rPr sz="2400" b="1">
                <a:solidFill>
                  <a:srgbClr val="522583"/>
                </a:solidFill>
                <a:latin typeface="Trebuchet MS" panose="020B0703020202090204" pitchFamily="34" charset="0"/>
                <a:cs typeface="Arial"/>
              </a:rPr>
              <a:t>000</a:t>
            </a:r>
            <a:endParaRPr sz="2400">
              <a:latin typeface="Trebuchet MS" panose="020B0703020202090204" pitchFamily="34" charset="0"/>
              <a:cs typeface="Arial"/>
            </a:endParaRPr>
          </a:p>
        </p:txBody>
      </p:sp>
      <p:sp>
        <p:nvSpPr>
          <p:cNvPr id="26" name="object 26"/>
          <p:cNvSpPr txBox="1"/>
          <p:nvPr/>
        </p:nvSpPr>
        <p:spPr>
          <a:xfrm>
            <a:off x="7917954" y="2038639"/>
            <a:ext cx="2694751" cy="382156"/>
          </a:xfrm>
          <a:prstGeom prst="rect">
            <a:avLst/>
          </a:prstGeom>
        </p:spPr>
        <p:txBody>
          <a:bodyPr vert="horz" wrap="square" lIns="0" tIns="12700" rIns="0" bIns="0" rtlCol="0">
            <a:spAutoFit/>
          </a:bodyPr>
          <a:lstStyle/>
          <a:p>
            <a:pPr marL="12700">
              <a:lnSpc>
                <a:spcPct val="100000"/>
              </a:lnSpc>
              <a:spcBef>
                <a:spcPts val="100"/>
              </a:spcBef>
            </a:pPr>
            <a:r>
              <a:rPr lang="el-GR" sz="2400" b="1">
                <a:latin typeface="Trebuchet MS" panose="020B0703020202090204" pitchFamily="34" charset="0"/>
                <a:cs typeface="Arial"/>
              </a:rPr>
              <a:t>ΣΥΜΜΕΤΕΧΟΝΤΕΣ</a:t>
            </a:r>
            <a:endParaRPr sz="2400">
              <a:latin typeface="Trebuchet MS" panose="020B0703020202090204" pitchFamily="34" charset="0"/>
              <a:cs typeface="Arial"/>
            </a:endParaRPr>
          </a:p>
        </p:txBody>
      </p:sp>
      <p:sp>
        <p:nvSpPr>
          <p:cNvPr id="27" name="object 27"/>
          <p:cNvSpPr txBox="1"/>
          <p:nvPr/>
        </p:nvSpPr>
        <p:spPr>
          <a:xfrm>
            <a:off x="7917954" y="2304044"/>
            <a:ext cx="2350312" cy="382156"/>
          </a:xfrm>
          <a:prstGeom prst="rect">
            <a:avLst/>
          </a:prstGeom>
        </p:spPr>
        <p:txBody>
          <a:bodyPr vert="horz" wrap="square" lIns="0" tIns="12700" rIns="0" bIns="0" rtlCol="0">
            <a:spAutoFit/>
          </a:bodyPr>
          <a:lstStyle/>
          <a:p>
            <a:pPr marL="12700">
              <a:lnSpc>
                <a:spcPct val="100000"/>
              </a:lnSpc>
              <a:spcBef>
                <a:spcPts val="100"/>
              </a:spcBef>
            </a:pPr>
            <a:r>
              <a:rPr sz="2400">
                <a:solidFill>
                  <a:srgbClr val="522583"/>
                </a:solidFill>
                <a:latin typeface="Trebuchet MS" panose="020B0703020202090204" pitchFamily="34" charset="0"/>
                <a:cs typeface="Arial"/>
              </a:rPr>
              <a:t>34 </a:t>
            </a:r>
            <a:r>
              <a:rPr lang="el-GR" sz="2400">
                <a:solidFill>
                  <a:srgbClr val="522583"/>
                </a:solidFill>
                <a:latin typeface="Trebuchet MS" panose="020B0703020202090204" pitchFamily="34" charset="0"/>
                <a:cs typeface="Arial"/>
              </a:rPr>
              <a:t>ΧΩΡΕΣ</a:t>
            </a:r>
            <a:endParaRPr sz="2400">
              <a:latin typeface="Trebuchet MS" panose="020B0703020202090204" pitchFamily="34" charset="0"/>
              <a:cs typeface="Arial"/>
            </a:endParaRPr>
          </a:p>
        </p:txBody>
      </p:sp>
      <p:sp>
        <p:nvSpPr>
          <p:cNvPr id="28" name="object 28"/>
          <p:cNvSpPr txBox="1"/>
          <p:nvPr/>
        </p:nvSpPr>
        <p:spPr>
          <a:xfrm>
            <a:off x="7917954" y="2556763"/>
            <a:ext cx="3193936" cy="1544012"/>
          </a:xfrm>
          <a:prstGeom prst="rect">
            <a:avLst/>
          </a:prstGeom>
        </p:spPr>
        <p:txBody>
          <a:bodyPr vert="horz" wrap="square" lIns="0" tIns="12700" rIns="0" bIns="0" rtlCol="0">
            <a:spAutoFit/>
          </a:bodyPr>
          <a:lstStyle/>
          <a:p>
            <a:pPr marL="12700">
              <a:lnSpc>
                <a:spcPct val="100000"/>
              </a:lnSpc>
              <a:spcBef>
                <a:spcPts val="100"/>
              </a:spcBef>
            </a:pPr>
            <a:r>
              <a:rPr lang="el-GR" sz="2400">
                <a:latin typeface="Trebuchet MS" panose="020B0703020202090204" pitchFamily="34" charset="0"/>
                <a:cs typeface="Arial"/>
              </a:rPr>
              <a:t>ΑΠΟ ΚΑΘΕ ΗΠΕΙΡΟ</a:t>
            </a:r>
            <a:endParaRPr sz="2400">
              <a:latin typeface="Trebuchet MS" panose="020B0703020202090204" pitchFamily="34" charset="0"/>
              <a:cs typeface="Arial"/>
            </a:endParaRPr>
          </a:p>
          <a:p>
            <a:pPr marL="12700" marR="5080">
              <a:lnSpc>
                <a:spcPct val="71300"/>
              </a:lnSpc>
              <a:spcBef>
                <a:spcPts val="2150"/>
              </a:spcBef>
            </a:pPr>
            <a:r>
              <a:rPr lang="el-GR" sz="1150">
                <a:latin typeface="Trebuchet MS" panose="020B0703020202090204" pitchFamily="34" charset="0"/>
                <a:cs typeface="Arial"/>
              </a:rPr>
              <a:t>ΑΝΤΙΠΡΟΣΩΠΕΥΤΙΚΟ ΔΕΙΓΜΑ ΠΛΗΘΥΣΜΟΥ </a:t>
            </a:r>
            <a:r>
              <a:rPr sz="1150">
                <a:latin typeface="Trebuchet MS" panose="020B0703020202090204" pitchFamily="34" charset="0"/>
                <a:cs typeface="Arial"/>
              </a:rPr>
              <a:t>&gt; 18 </a:t>
            </a:r>
            <a:r>
              <a:rPr lang="el-GR" sz="1150">
                <a:latin typeface="Trebuchet MS" panose="020B0703020202090204" pitchFamily="34" charset="0"/>
                <a:cs typeface="Arial"/>
              </a:rPr>
              <a:t>ΕΤΩΝ. ΕΦΑΡΜΟΣΤΗΚΕ ΜΕΘΟΔΟΣ ΠΟΣΟΣΤΩΣΕΩΝ ΓΙΑ ΤΟ ΦΥΛΟ, ΤΗΝ ΗΛΙΚΙΑ, ΤΟ ΕΠΑΓΓΕΛΜΑ, ΤΗΝ ΠΕΡΙΟΧΗ, ΤΟ ΜΕΓΕΘΟΣ ΤΗΣ ΑΓΟΡΑΣ, ΤΗΝ ΕΘΝΙΚΟΤΗΤΑ ΚΑΙ ΤΗΝ ΙΘΑΓΕΝΕΙΑ.</a:t>
            </a:r>
            <a:endParaRPr sz="1150">
              <a:latin typeface="Trebuchet MS" panose="020B0703020202090204" pitchFamily="34" charset="0"/>
              <a:cs typeface="Arial"/>
            </a:endParaRPr>
          </a:p>
          <a:p>
            <a:pPr marL="12700">
              <a:lnSpc>
                <a:spcPct val="100000"/>
              </a:lnSpc>
              <a:spcBef>
                <a:spcPts val="1019"/>
              </a:spcBef>
            </a:pPr>
            <a:r>
              <a:rPr lang="el-GR" sz="800">
                <a:latin typeface="Trebuchet MS" panose="020B0703020202090204" pitchFamily="34" charset="0"/>
                <a:cs typeface="Arial"/>
              </a:rPr>
              <a:t>ΔΕΚΕΜΒΡΙΟΣ</a:t>
            </a:r>
            <a:r>
              <a:rPr sz="800">
                <a:latin typeface="Trebuchet MS" panose="020B0703020202090204" pitchFamily="34" charset="0"/>
                <a:cs typeface="Arial"/>
              </a:rPr>
              <a:t> 2022</a:t>
            </a:r>
            <a:r>
              <a:rPr lang="el-GR" sz="800">
                <a:latin typeface="Trebuchet MS" panose="020B0703020202090204" pitchFamily="34" charset="0"/>
                <a:cs typeface="Arial"/>
              </a:rPr>
              <a:t>-ΦΕΒΡΟΥΑΡΙΟΣ </a:t>
            </a:r>
            <a:r>
              <a:rPr sz="800">
                <a:latin typeface="Trebuchet MS" panose="020B0703020202090204" pitchFamily="34" charset="0"/>
                <a:cs typeface="Arial"/>
              </a:rPr>
              <a:t>2023</a:t>
            </a:r>
          </a:p>
        </p:txBody>
      </p:sp>
      <p:pic>
        <p:nvPicPr>
          <p:cNvPr id="29" name="object 29"/>
          <p:cNvPicPr/>
          <p:nvPr/>
        </p:nvPicPr>
        <p:blipFill>
          <a:blip r:embed="rId5" cstate="print"/>
          <a:stretch>
            <a:fillRect/>
          </a:stretch>
        </p:blipFill>
        <p:spPr>
          <a:xfrm>
            <a:off x="7921993" y="4967782"/>
            <a:ext cx="1089698" cy="1496606"/>
          </a:xfrm>
          <a:prstGeom prst="rect">
            <a:avLst/>
          </a:prstGeom>
        </p:spPr>
      </p:pic>
      <p:pic>
        <p:nvPicPr>
          <p:cNvPr id="30" name="object 30"/>
          <p:cNvPicPr/>
          <p:nvPr/>
        </p:nvPicPr>
        <p:blipFill>
          <a:blip r:embed="rId6" cstate="print"/>
          <a:stretch>
            <a:fillRect/>
          </a:stretch>
        </p:blipFill>
        <p:spPr>
          <a:xfrm>
            <a:off x="11340937" y="4967173"/>
            <a:ext cx="1089695" cy="1496606"/>
          </a:xfrm>
          <a:prstGeom prst="rect">
            <a:avLst/>
          </a:prstGeom>
        </p:spPr>
      </p:pic>
      <p:pic>
        <p:nvPicPr>
          <p:cNvPr id="31" name="object 31"/>
          <p:cNvPicPr/>
          <p:nvPr/>
        </p:nvPicPr>
        <p:blipFill>
          <a:blip r:embed="rId7" cstate="print"/>
          <a:stretch>
            <a:fillRect/>
          </a:stretch>
        </p:blipFill>
        <p:spPr>
          <a:xfrm>
            <a:off x="13619241" y="4967173"/>
            <a:ext cx="1089695" cy="1497213"/>
          </a:xfrm>
          <a:prstGeom prst="rect">
            <a:avLst/>
          </a:prstGeom>
        </p:spPr>
      </p:pic>
      <p:pic>
        <p:nvPicPr>
          <p:cNvPr id="32" name="object 32"/>
          <p:cNvPicPr/>
          <p:nvPr/>
        </p:nvPicPr>
        <p:blipFill>
          <a:blip r:embed="rId8" cstate="print"/>
          <a:stretch>
            <a:fillRect/>
          </a:stretch>
        </p:blipFill>
        <p:spPr>
          <a:xfrm>
            <a:off x="12478601" y="4967173"/>
            <a:ext cx="1089698" cy="1497213"/>
          </a:xfrm>
          <a:prstGeom prst="rect">
            <a:avLst/>
          </a:prstGeom>
        </p:spPr>
      </p:pic>
      <p:pic>
        <p:nvPicPr>
          <p:cNvPr id="33" name="object 33"/>
          <p:cNvPicPr/>
          <p:nvPr/>
        </p:nvPicPr>
        <p:blipFill>
          <a:blip r:embed="rId9" cstate="print"/>
          <a:stretch>
            <a:fillRect/>
          </a:stretch>
        </p:blipFill>
        <p:spPr>
          <a:xfrm>
            <a:off x="9059659" y="4967173"/>
            <a:ext cx="1089698" cy="1497213"/>
          </a:xfrm>
          <a:prstGeom prst="rect">
            <a:avLst/>
          </a:prstGeom>
        </p:spPr>
      </p:pic>
      <p:pic>
        <p:nvPicPr>
          <p:cNvPr id="34" name="object 34"/>
          <p:cNvPicPr/>
          <p:nvPr/>
        </p:nvPicPr>
        <p:blipFill>
          <a:blip r:embed="rId10" cstate="print"/>
          <a:stretch>
            <a:fillRect/>
          </a:stretch>
        </p:blipFill>
        <p:spPr>
          <a:xfrm>
            <a:off x="10200296" y="4967782"/>
            <a:ext cx="1089710" cy="1497202"/>
          </a:xfrm>
          <a:prstGeom prst="rect">
            <a:avLst/>
          </a:prstGeom>
        </p:spPr>
      </p:pic>
      <p:sp>
        <p:nvSpPr>
          <p:cNvPr id="35" name="object 35"/>
          <p:cNvSpPr txBox="1"/>
          <p:nvPr/>
        </p:nvSpPr>
        <p:spPr>
          <a:xfrm>
            <a:off x="7909293" y="4332170"/>
            <a:ext cx="629289" cy="323165"/>
          </a:xfrm>
          <a:prstGeom prst="rect">
            <a:avLst/>
          </a:prstGeom>
        </p:spPr>
        <p:txBody>
          <a:bodyPr vert="horz" wrap="square" lIns="0" tIns="56515" rIns="0" bIns="0" rtlCol="0" anchor="t">
            <a:spAutoFit/>
          </a:bodyPr>
          <a:lstStyle/>
          <a:p>
            <a:pPr marL="12700" marR="5080">
              <a:lnSpc>
                <a:spcPct val="75300"/>
              </a:lnSpc>
              <a:spcBef>
                <a:spcPts val="445"/>
              </a:spcBef>
            </a:pPr>
            <a:r>
              <a:rPr lang="el-GR" sz="1150">
                <a:latin typeface="Trebuchet MS"/>
                <a:cs typeface="Arial"/>
              </a:rPr>
              <a:t>ΗΛΙΑΚΕΣ </a:t>
            </a:r>
            <a:r>
              <a:rPr lang="el-GR" sz="1150">
                <a:solidFill>
                  <a:schemeClr val="tx1"/>
                </a:solidFill>
                <a:latin typeface="Trebuchet MS"/>
                <a:cs typeface="Arial"/>
              </a:rPr>
              <a:t>ΦΑΚΙΔΕΣ</a:t>
            </a:r>
            <a:endParaRPr sz="1150">
              <a:solidFill>
                <a:schemeClr val="tx1"/>
              </a:solidFill>
              <a:latin typeface="Trebuchet MS"/>
              <a:cs typeface="Arial"/>
            </a:endParaRPr>
          </a:p>
        </p:txBody>
      </p:sp>
      <p:sp>
        <p:nvSpPr>
          <p:cNvPr id="36" name="object 36"/>
          <p:cNvSpPr txBox="1"/>
          <p:nvPr/>
        </p:nvSpPr>
        <p:spPr>
          <a:xfrm>
            <a:off x="9046957" y="4332170"/>
            <a:ext cx="904240" cy="455894"/>
          </a:xfrm>
          <a:prstGeom prst="rect">
            <a:avLst/>
          </a:prstGeom>
        </p:spPr>
        <p:txBody>
          <a:bodyPr vert="horz" wrap="square" lIns="0" tIns="56515" rIns="0" bIns="0" rtlCol="0">
            <a:spAutoFit/>
          </a:bodyPr>
          <a:lstStyle/>
          <a:p>
            <a:pPr marL="12700" marR="5080">
              <a:lnSpc>
                <a:spcPct val="75300"/>
              </a:lnSpc>
              <a:spcBef>
                <a:spcPts val="445"/>
              </a:spcBef>
            </a:pPr>
            <a:r>
              <a:rPr lang="el-GR" sz="1150">
                <a:latin typeface="Trebuchet MS" panose="020B0703020202090204" pitchFamily="34" charset="0"/>
                <a:cs typeface="Arial"/>
              </a:rPr>
              <a:t>ΜΑΣΧΑΛΙΑΙΑ ΥΠΕΡΜΕΛΑΓ-ΧΡΩΣΗ</a:t>
            </a:r>
            <a:endParaRPr sz="1150">
              <a:latin typeface="Trebuchet MS" panose="020B0703020202090204" pitchFamily="34" charset="0"/>
              <a:cs typeface="Arial"/>
            </a:endParaRPr>
          </a:p>
        </p:txBody>
      </p:sp>
      <p:sp>
        <p:nvSpPr>
          <p:cNvPr id="37" name="object 37"/>
          <p:cNvSpPr txBox="1"/>
          <p:nvPr/>
        </p:nvSpPr>
        <p:spPr>
          <a:xfrm>
            <a:off x="7909294" y="4130480"/>
            <a:ext cx="3083013" cy="274434"/>
          </a:xfrm>
          <a:prstGeom prst="rect">
            <a:avLst/>
          </a:prstGeom>
        </p:spPr>
        <p:txBody>
          <a:bodyPr vert="horz" wrap="square" lIns="0" tIns="12700" rIns="0" bIns="0" rtlCol="0">
            <a:spAutoFit/>
          </a:bodyPr>
          <a:lstStyle/>
          <a:p>
            <a:pPr marL="12700">
              <a:lnSpc>
                <a:spcPct val="100000"/>
              </a:lnSpc>
              <a:spcBef>
                <a:spcPts val="100"/>
              </a:spcBef>
              <a:tabLst>
                <a:tab pos="1149985" algn="l"/>
                <a:tab pos="2290445" algn="l"/>
              </a:tabLst>
            </a:pPr>
            <a:r>
              <a:rPr sz="1700" b="1">
                <a:latin typeface="Trebuchet MS" panose="020B0703020202090204" pitchFamily="34" charset="0"/>
                <a:cs typeface="Arial"/>
              </a:rPr>
              <a:t>27 %	18 %	15 %</a:t>
            </a:r>
            <a:endParaRPr sz="1700">
              <a:latin typeface="Trebuchet MS" panose="020B0703020202090204" pitchFamily="34" charset="0"/>
              <a:cs typeface="Arial"/>
            </a:endParaRPr>
          </a:p>
        </p:txBody>
      </p:sp>
      <p:sp>
        <p:nvSpPr>
          <p:cNvPr id="38" name="object 38"/>
          <p:cNvSpPr txBox="1"/>
          <p:nvPr/>
        </p:nvSpPr>
        <p:spPr>
          <a:xfrm>
            <a:off x="10187595" y="4332170"/>
            <a:ext cx="1034659" cy="455894"/>
          </a:xfrm>
          <a:prstGeom prst="rect">
            <a:avLst/>
          </a:prstGeom>
        </p:spPr>
        <p:txBody>
          <a:bodyPr vert="horz" wrap="square" lIns="0" tIns="56515" rIns="0" bIns="0" rtlCol="0">
            <a:spAutoFit/>
          </a:bodyPr>
          <a:lstStyle/>
          <a:p>
            <a:pPr marL="12700" marR="5080">
              <a:lnSpc>
                <a:spcPct val="75300"/>
              </a:lnSpc>
              <a:spcBef>
                <a:spcPts val="445"/>
              </a:spcBef>
            </a:pPr>
            <a:r>
              <a:rPr lang="el-GR" sz="1150">
                <a:latin typeface="Trebuchet MS" panose="020B0703020202090204" pitchFamily="34" charset="0"/>
                <a:cs typeface="Arial"/>
              </a:rPr>
              <a:t>ΜΕΤΑΦΛΕΓΜΟ-ΝΩΔΗΣ ΥΠΕΡ-ΜΕΛΑΓΧΡΩΣΗ</a:t>
            </a:r>
            <a:endParaRPr sz="1150">
              <a:latin typeface="Trebuchet MS" panose="020B0703020202090204" pitchFamily="34" charset="0"/>
              <a:cs typeface="Arial"/>
            </a:endParaRPr>
          </a:p>
        </p:txBody>
      </p:sp>
      <p:sp>
        <p:nvSpPr>
          <p:cNvPr id="39" name="object 39"/>
          <p:cNvSpPr txBox="1"/>
          <p:nvPr/>
        </p:nvSpPr>
        <p:spPr>
          <a:xfrm>
            <a:off x="11328238" y="4130480"/>
            <a:ext cx="629287" cy="274434"/>
          </a:xfrm>
          <a:prstGeom prst="rect">
            <a:avLst/>
          </a:prstGeom>
        </p:spPr>
        <p:txBody>
          <a:bodyPr vert="horz" wrap="square" lIns="0" tIns="12700" rIns="0" bIns="0" rtlCol="0">
            <a:spAutoFit/>
          </a:bodyPr>
          <a:lstStyle/>
          <a:p>
            <a:pPr marL="12700">
              <a:lnSpc>
                <a:spcPct val="100000"/>
              </a:lnSpc>
              <a:spcBef>
                <a:spcPts val="100"/>
              </a:spcBef>
            </a:pPr>
            <a:r>
              <a:rPr sz="1700" b="1">
                <a:latin typeface="Trebuchet MS" panose="020B0703020202090204" pitchFamily="34" charset="0"/>
                <a:cs typeface="Arial"/>
              </a:rPr>
              <a:t>15 %</a:t>
            </a:r>
            <a:endParaRPr sz="1700">
              <a:latin typeface="Trebuchet MS" panose="020B0703020202090204" pitchFamily="34" charset="0"/>
              <a:cs typeface="Arial"/>
            </a:endParaRPr>
          </a:p>
        </p:txBody>
      </p:sp>
      <p:sp>
        <p:nvSpPr>
          <p:cNvPr id="40" name="object 40"/>
          <p:cNvSpPr txBox="1"/>
          <p:nvPr/>
        </p:nvSpPr>
        <p:spPr>
          <a:xfrm>
            <a:off x="11328238" y="4332170"/>
            <a:ext cx="904240" cy="455894"/>
          </a:xfrm>
          <a:prstGeom prst="rect">
            <a:avLst/>
          </a:prstGeom>
        </p:spPr>
        <p:txBody>
          <a:bodyPr vert="horz" wrap="square" lIns="0" tIns="56515" rIns="0" bIns="0" rtlCol="0">
            <a:spAutoFit/>
          </a:bodyPr>
          <a:lstStyle/>
          <a:p>
            <a:pPr marL="12700" marR="5080">
              <a:lnSpc>
                <a:spcPct val="75300"/>
              </a:lnSpc>
              <a:spcBef>
                <a:spcPts val="445"/>
              </a:spcBef>
            </a:pPr>
            <a:r>
              <a:rPr lang="el-GR" sz="1150">
                <a:latin typeface="Trebuchet MS" panose="020B0703020202090204" pitchFamily="34" charset="0"/>
                <a:cs typeface="Arial"/>
              </a:rPr>
              <a:t>ΠΕΡΙΟΦΘΑΛ-ΜΙΚΗ ΥΠΕΡ-ΜΕΛΑΓΧΡΩΣΗ</a:t>
            </a:r>
            <a:endParaRPr sz="1150">
              <a:latin typeface="Trebuchet MS" panose="020B0703020202090204" pitchFamily="34" charset="0"/>
              <a:cs typeface="Arial"/>
            </a:endParaRPr>
          </a:p>
        </p:txBody>
      </p:sp>
      <p:sp>
        <p:nvSpPr>
          <p:cNvPr id="41" name="object 41"/>
          <p:cNvSpPr txBox="1"/>
          <p:nvPr/>
        </p:nvSpPr>
        <p:spPr>
          <a:xfrm>
            <a:off x="12465899" y="4130480"/>
            <a:ext cx="621665" cy="274434"/>
          </a:xfrm>
          <a:prstGeom prst="rect">
            <a:avLst/>
          </a:prstGeom>
        </p:spPr>
        <p:txBody>
          <a:bodyPr vert="horz" wrap="square" lIns="0" tIns="12700" rIns="0" bIns="0" rtlCol="0">
            <a:spAutoFit/>
          </a:bodyPr>
          <a:lstStyle/>
          <a:p>
            <a:pPr marL="12700">
              <a:lnSpc>
                <a:spcPct val="100000"/>
              </a:lnSpc>
              <a:spcBef>
                <a:spcPts val="100"/>
              </a:spcBef>
            </a:pPr>
            <a:r>
              <a:rPr sz="1700" b="1">
                <a:latin typeface="Trebuchet MS" panose="020B0703020202090204" pitchFamily="34" charset="0"/>
                <a:cs typeface="Arial"/>
              </a:rPr>
              <a:t>11</a:t>
            </a:r>
            <a:r>
              <a:rPr lang="el-GR" sz="1700" b="1">
                <a:latin typeface="Trebuchet MS" panose="020B0703020202090204" pitchFamily="34" charset="0"/>
                <a:cs typeface="Arial"/>
              </a:rPr>
              <a:t> </a:t>
            </a:r>
            <a:r>
              <a:rPr sz="1700" b="1">
                <a:latin typeface="Trebuchet MS" panose="020B0703020202090204" pitchFamily="34" charset="0"/>
                <a:cs typeface="Arial"/>
              </a:rPr>
              <a:t>%</a:t>
            </a:r>
            <a:endParaRPr sz="1700">
              <a:latin typeface="Trebuchet MS" panose="020B0703020202090204" pitchFamily="34" charset="0"/>
              <a:cs typeface="Arial"/>
            </a:endParaRPr>
          </a:p>
        </p:txBody>
      </p:sp>
      <p:sp>
        <p:nvSpPr>
          <p:cNvPr id="42" name="object 42"/>
          <p:cNvSpPr txBox="1"/>
          <p:nvPr/>
        </p:nvSpPr>
        <p:spPr>
          <a:xfrm>
            <a:off x="12465899" y="4332170"/>
            <a:ext cx="727648" cy="190437"/>
          </a:xfrm>
          <a:prstGeom prst="rect">
            <a:avLst/>
          </a:prstGeom>
        </p:spPr>
        <p:txBody>
          <a:bodyPr vert="horz" wrap="square" lIns="0" tIns="13335" rIns="0" bIns="0" rtlCol="0">
            <a:spAutoFit/>
          </a:bodyPr>
          <a:lstStyle/>
          <a:p>
            <a:pPr marL="12700" algn="l">
              <a:lnSpc>
                <a:spcPct val="100000"/>
              </a:lnSpc>
              <a:spcBef>
                <a:spcPts val="105"/>
              </a:spcBef>
            </a:pPr>
            <a:r>
              <a:rPr lang="el-GR" sz="1150">
                <a:latin typeface="Trebuchet MS" panose="020B0703020202090204" pitchFamily="34" charset="0"/>
                <a:cs typeface="Arial"/>
              </a:rPr>
              <a:t>ΜΕΛΑΣΜΑ</a:t>
            </a:r>
            <a:endParaRPr sz="1150">
              <a:latin typeface="Trebuchet MS" panose="020B0703020202090204" pitchFamily="34" charset="0"/>
              <a:cs typeface="Arial"/>
            </a:endParaRPr>
          </a:p>
        </p:txBody>
      </p:sp>
      <p:sp>
        <p:nvSpPr>
          <p:cNvPr id="43" name="object 43"/>
          <p:cNvSpPr txBox="1"/>
          <p:nvPr/>
        </p:nvSpPr>
        <p:spPr>
          <a:xfrm>
            <a:off x="13606540" y="4099134"/>
            <a:ext cx="490855" cy="306494"/>
          </a:xfrm>
          <a:prstGeom prst="rect">
            <a:avLst/>
          </a:prstGeom>
        </p:spPr>
        <p:txBody>
          <a:bodyPr vert="horz" wrap="square" lIns="0" tIns="44450" rIns="0" bIns="0" rtlCol="0">
            <a:spAutoFit/>
          </a:bodyPr>
          <a:lstStyle/>
          <a:p>
            <a:pPr marL="12700">
              <a:lnSpc>
                <a:spcPct val="100000"/>
              </a:lnSpc>
              <a:spcBef>
                <a:spcPts val="350"/>
              </a:spcBef>
            </a:pPr>
            <a:r>
              <a:rPr sz="1700" b="1">
                <a:latin typeface="Trebuchet MS" panose="020B0703020202090204" pitchFamily="34" charset="0"/>
                <a:cs typeface="Arial"/>
              </a:rPr>
              <a:t>8</a:t>
            </a:r>
            <a:r>
              <a:rPr lang="el-GR" sz="1700" b="1">
                <a:latin typeface="Trebuchet MS" panose="020B0703020202090204" pitchFamily="34" charset="0"/>
                <a:cs typeface="Arial"/>
              </a:rPr>
              <a:t> </a:t>
            </a:r>
            <a:r>
              <a:rPr sz="1700" b="1">
                <a:latin typeface="Trebuchet MS" panose="020B0703020202090204" pitchFamily="34" charset="0"/>
                <a:cs typeface="Arial"/>
              </a:rPr>
              <a:t>%</a:t>
            </a:r>
            <a:endParaRPr sz="1700">
              <a:latin typeface="Trebuchet MS" panose="020B0703020202090204" pitchFamily="34" charset="0"/>
              <a:cs typeface="Arial"/>
            </a:endParaRPr>
          </a:p>
        </p:txBody>
      </p:sp>
      <p:sp>
        <p:nvSpPr>
          <p:cNvPr id="44" name="object 44"/>
          <p:cNvSpPr txBox="1"/>
          <p:nvPr/>
        </p:nvSpPr>
        <p:spPr>
          <a:xfrm>
            <a:off x="7889430" y="6832961"/>
            <a:ext cx="5198127" cy="551433"/>
          </a:xfrm>
          <a:prstGeom prst="rect">
            <a:avLst/>
          </a:prstGeom>
        </p:spPr>
        <p:txBody>
          <a:bodyPr vert="horz" wrap="square" lIns="0" tIns="12700" rIns="0" bIns="0" rtlCol="0">
            <a:spAutoFit/>
          </a:bodyPr>
          <a:lstStyle/>
          <a:p>
            <a:pPr marL="12700">
              <a:lnSpc>
                <a:spcPts val="2075"/>
              </a:lnSpc>
              <a:spcBef>
                <a:spcPts val="100"/>
              </a:spcBef>
            </a:pPr>
            <a:r>
              <a:rPr lang="el-GR" sz="2000" b="1">
                <a:latin typeface="Trebuchet MS" panose="020B0703020202090204" pitchFamily="34" charset="0"/>
                <a:cs typeface="Arial"/>
              </a:rPr>
              <a:t>Ο ΣΧΕΤΙΚΟΣ ΑΝΤΙΚΤΥΠΟΣ</a:t>
            </a:r>
            <a:endParaRPr sz="2000">
              <a:latin typeface="Trebuchet MS" panose="020B0703020202090204" pitchFamily="34" charset="0"/>
              <a:cs typeface="Arial"/>
            </a:endParaRPr>
          </a:p>
          <a:p>
            <a:pPr marL="12700">
              <a:lnSpc>
                <a:spcPts val="2075"/>
              </a:lnSpc>
            </a:pPr>
            <a:r>
              <a:rPr lang="el-GR" sz="2000">
                <a:latin typeface="Trebuchet MS" panose="020B0703020202090204" pitchFamily="34" charset="0"/>
                <a:cs typeface="Arial"/>
              </a:rPr>
              <a:t>ΠΟΛΥ ΜΕΓΑΛΟΣ / ΕΞΑΙΡΕΤΙΚΑ ΜΕΓΑΛΟΣ</a:t>
            </a:r>
            <a:endParaRPr sz="2000">
              <a:latin typeface="Trebuchet MS" panose="020B0703020202090204" pitchFamily="34" charset="0"/>
              <a:cs typeface="Arial"/>
            </a:endParaRPr>
          </a:p>
        </p:txBody>
      </p:sp>
      <p:sp>
        <p:nvSpPr>
          <p:cNvPr id="45" name="object 45"/>
          <p:cNvSpPr txBox="1"/>
          <p:nvPr/>
        </p:nvSpPr>
        <p:spPr>
          <a:xfrm>
            <a:off x="8048225" y="8006148"/>
            <a:ext cx="878614" cy="405880"/>
          </a:xfrm>
          <a:prstGeom prst="rect">
            <a:avLst/>
          </a:prstGeom>
        </p:spPr>
        <p:txBody>
          <a:bodyPr vert="horz" wrap="square" lIns="0" tIns="13335" rIns="0" bIns="0" rtlCol="0">
            <a:spAutoFit/>
          </a:bodyPr>
          <a:lstStyle/>
          <a:p>
            <a:pPr marL="12700">
              <a:lnSpc>
                <a:spcPct val="100000"/>
              </a:lnSpc>
              <a:spcBef>
                <a:spcPts val="105"/>
              </a:spcBef>
            </a:pPr>
            <a:r>
              <a:rPr sz="2550" b="1">
                <a:solidFill>
                  <a:srgbClr val="FFFFFF"/>
                </a:solidFill>
                <a:latin typeface="Trebuchet MS" panose="020B0703020202090204" pitchFamily="34" charset="0"/>
                <a:cs typeface="Arial"/>
              </a:rPr>
              <a:t>15 %</a:t>
            </a:r>
            <a:endParaRPr sz="2550">
              <a:latin typeface="Trebuchet MS" panose="020B0703020202090204" pitchFamily="34" charset="0"/>
              <a:cs typeface="Arial"/>
            </a:endParaRPr>
          </a:p>
        </p:txBody>
      </p:sp>
      <p:sp>
        <p:nvSpPr>
          <p:cNvPr id="46" name="object 46"/>
          <p:cNvSpPr txBox="1"/>
          <p:nvPr/>
        </p:nvSpPr>
        <p:spPr>
          <a:xfrm>
            <a:off x="8048225" y="8313680"/>
            <a:ext cx="1405564" cy="537968"/>
          </a:xfrm>
          <a:prstGeom prst="rect">
            <a:avLst/>
          </a:prstGeom>
        </p:spPr>
        <p:txBody>
          <a:bodyPr vert="horz" wrap="square" lIns="0" tIns="12065" rIns="0" bIns="0" rtlCol="0">
            <a:spAutoFit/>
          </a:bodyPr>
          <a:lstStyle/>
          <a:p>
            <a:pPr marL="12700">
              <a:lnSpc>
                <a:spcPts val="1614"/>
              </a:lnSpc>
              <a:spcBef>
                <a:spcPts val="95"/>
              </a:spcBef>
            </a:pPr>
            <a:r>
              <a:rPr lang="el-GR" sz="1350">
                <a:solidFill>
                  <a:srgbClr val="FFFFFF"/>
                </a:solidFill>
                <a:latin typeface="Trebuchet MS" panose="020B0703020202090204" pitchFamily="34" charset="0"/>
                <a:cs typeface="Arial"/>
              </a:rPr>
              <a:t>ΤΩΝ ΑΝΘΡΩΠΩΝ</a:t>
            </a:r>
            <a:endParaRPr sz="1350">
              <a:latin typeface="Trebuchet MS" panose="020B0703020202090204" pitchFamily="34" charset="0"/>
              <a:cs typeface="Arial"/>
            </a:endParaRPr>
          </a:p>
          <a:p>
            <a:pPr marL="12700" marR="201930">
              <a:lnSpc>
                <a:spcPts val="800"/>
              </a:lnSpc>
              <a:spcBef>
                <a:spcPts val="55"/>
              </a:spcBef>
            </a:pPr>
            <a:r>
              <a:rPr lang="el-GR" sz="700" b="1">
                <a:solidFill>
                  <a:srgbClr val="FFFFFF"/>
                </a:solidFill>
                <a:latin typeface="Trebuchet MS" panose="020B0703020202090204" pitchFamily="34" charset="0"/>
                <a:cs typeface="Arial"/>
              </a:rPr>
              <a:t>ΠΟΛΥ ΜΕΓΑΛΟΣ, ΕΞΑΙΡΕΤΙΚΑ ΜΕΓΑΛΟΣ ΑΝΤΙΚΤΥΠΟΣ</a:t>
            </a:r>
            <a:endParaRPr sz="700">
              <a:latin typeface="Trebuchet MS" panose="020B0703020202090204" pitchFamily="34" charset="0"/>
              <a:cs typeface="Arial"/>
            </a:endParaRPr>
          </a:p>
        </p:txBody>
      </p:sp>
      <p:sp>
        <p:nvSpPr>
          <p:cNvPr id="47" name="object 47"/>
          <p:cNvSpPr txBox="1"/>
          <p:nvPr/>
        </p:nvSpPr>
        <p:spPr>
          <a:xfrm>
            <a:off x="7889430" y="9250999"/>
            <a:ext cx="1371255" cy="434734"/>
          </a:xfrm>
          <a:prstGeom prst="rect">
            <a:avLst/>
          </a:prstGeom>
        </p:spPr>
        <p:txBody>
          <a:bodyPr vert="horz" wrap="square" lIns="0" tIns="107950" rIns="0" bIns="0" rtlCol="0" anchor="t">
            <a:spAutoFit/>
          </a:bodyPr>
          <a:lstStyle/>
          <a:p>
            <a:pPr marL="12700">
              <a:lnSpc>
                <a:spcPct val="100000"/>
              </a:lnSpc>
              <a:spcBef>
                <a:spcPts val="850"/>
              </a:spcBef>
            </a:pPr>
            <a:r>
              <a:rPr lang="el-GR" sz="1100" b="1">
                <a:latin typeface="Trebuchet MS"/>
                <a:cs typeface="Arial"/>
              </a:rPr>
              <a:t>ΗΛΙΑΚΕΣ ΦΑΚΙΔΕΣ</a:t>
            </a:r>
            <a:endParaRPr sz="1100">
              <a:latin typeface="Trebuchet MS" panose="020B0703020202090204" pitchFamily="34" charset="0"/>
              <a:cs typeface="Arial"/>
            </a:endParaRPr>
          </a:p>
          <a:p>
            <a:pPr marL="12700">
              <a:lnSpc>
                <a:spcPct val="100000"/>
              </a:lnSpc>
              <a:spcBef>
                <a:spcPts val="459"/>
              </a:spcBef>
            </a:pPr>
            <a:r>
              <a:rPr lang="el-GR" sz="600">
                <a:latin typeface="Trebuchet MS"/>
                <a:cs typeface="Arial"/>
              </a:rPr>
              <a:t>ΒΑΘΜΟΛΟΓΙΑ </a:t>
            </a:r>
            <a:r>
              <a:rPr sz="600">
                <a:latin typeface="Trebuchet MS"/>
                <a:cs typeface="Arial"/>
              </a:rPr>
              <a:t>DLQI</a:t>
            </a:r>
          </a:p>
        </p:txBody>
      </p:sp>
      <p:graphicFrame>
        <p:nvGraphicFramePr>
          <p:cNvPr id="48" name="object 48"/>
          <p:cNvGraphicFramePr>
            <a:graphicFrameLocks noGrp="1"/>
          </p:cNvGraphicFramePr>
          <p:nvPr>
            <p:extLst>
              <p:ext uri="{D42A27DB-BD31-4B8C-83A1-F6EECF244321}">
                <p14:modId xmlns:p14="http://schemas.microsoft.com/office/powerpoint/2010/main" val="517610013"/>
              </p:ext>
            </p:extLst>
          </p:nvPr>
        </p:nvGraphicFramePr>
        <p:xfrm>
          <a:off x="7767792" y="9787329"/>
          <a:ext cx="7146289" cy="358775"/>
        </p:xfrm>
        <a:graphic>
          <a:graphicData uri="http://schemas.openxmlformats.org/drawingml/2006/table">
            <a:tbl>
              <a:tblPr firstRow="1" bandRow="1">
                <a:tableStyleId>{2D5ABB26-0587-4C30-8999-92F81FD0307C}</a:tableStyleId>
              </a:tblPr>
              <a:tblGrid>
                <a:gridCol w="535305">
                  <a:extLst>
                    <a:ext uri="{9D8B030D-6E8A-4147-A177-3AD203B41FA5}">
                      <a16:colId xmlns:a16="http://schemas.microsoft.com/office/drawing/2014/main" val="20000"/>
                    </a:ext>
                  </a:extLst>
                </a:gridCol>
                <a:gridCol w="1856105">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285750">
                  <a:extLst>
                    <a:ext uri="{9D8B030D-6E8A-4147-A177-3AD203B41FA5}">
                      <a16:colId xmlns:a16="http://schemas.microsoft.com/office/drawing/2014/main" val="20003"/>
                    </a:ext>
                  </a:extLst>
                </a:gridCol>
                <a:gridCol w="1791970">
                  <a:extLst>
                    <a:ext uri="{9D8B030D-6E8A-4147-A177-3AD203B41FA5}">
                      <a16:colId xmlns:a16="http://schemas.microsoft.com/office/drawing/2014/main" val="20004"/>
                    </a:ext>
                  </a:extLst>
                </a:gridCol>
                <a:gridCol w="273685">
                  <a:extLst>
                    <a:ext uri="{9D8B030D-6E8A-4147-A177-3AD203B41FA5}">
                      <a16:colId xmlns:a16="http://schemas.microsoft.com/office/drawing/2014/main" val="20005"/>
                    </a:ext>
                  </a:extLst>
                </a:gridCol>
                <a:gridCol w="2059939">
                  <a:extLst>
                    <a:ext uri="{9D8B030D-6E8A-4147-A177-3AD203B41FA5}">
                      <a16:colId xmlns:a16="http://schemas.microsoft.com/office/drawing/2014/main" val="20006"/>
                    </a:ext>
                  </a:extLst>
                </a:gridCol>
              </a:tblGrid>
              <a:tr h="90805">
                <a:tc>
                  <a:txBody>
                    <a:bodyPr/>
                    <a:lstStyle/>
                    <a:p>
                      <a:pPr marR="56515" algn="ctr">
                        <a:lnSpc>
                          <a:spcPts val="615"/>
                        </a:lnSpc>
                      </a:pPr>
                      <a:r>
                        <a:rPr sz="600" spc="0">
                          <a:latin typeface="Trebuchet MS" panose="020B0703020202090204" pitchFamily="34" charset="0"/>
                          <a:cs typeface="Arial"/>
                        </a:rPr>
                        <a:t>72%  0-5</a:t>
                      </a:r>
                    </a:p>
                  </a:txBody>
                  <a:tcPr marL="0" marR="0" marT="0" marB="0"/>
                </a:tc>
                <a:tc>
                  <a:txBody>
                    <a:bodyPr/>
                    <a:lstStyle/>
                    <a:p>
                      <a:pPr marL="4763" indent="0">
                        <a:lnSpc>
                          <a:spcPts val="615"/>
                        </a:lnSpc>
                        <a:tabLst/>
                      </a:pPr>
                      <a:r>
                        <a:rPr lang="el-GR" sz="600" spc="0">
                          <a:latin typeface="Trebuchet MS" panose="020B0703020202090204" pitchFamily="34" charset="0"/>
                          <a:cs typeface="Arial"/>
                        </a:rPr>
                        <a:t>ΚΑΘΟΛΟΥ / ΜΙΚΡΟΣ ΑΝΤΙΚΤΥΠΟΣ</a:t>
                      </a:r>
                      <a:endParaRPr sz="600" spc="0">
                        <a:latin typeface="Trebuchet MS" panose="020B0703020202090204" pitchFamily="34" charset="0"/>
                        <a:cs typeface="Arial"/>
                      </a:endParaRPr>
                    </a:p>
                  </a:txBody>
                  <a:tcPr marL="0" marR="0" marT="0" marB="0"/>
                </a:tc>
                <a:tc>
                  <a:txBody>
                    <a:bodyPr/>
                    <a:lstStyle/>
                    <a:p>
                      <a:pPr marL="51435" algn="ctr">
                        <a:lnSpc>
                          <a:spcPts val="615"/>
                        </a:lnSpc>
                      </a:pPr>
                      <a:r>
                        <a:rPr sz="600" spc="0">
                          <a:latin typeface="Trebuchet MS" panose="020B0703020202090204" pitchFamily="34" charset="0"/>
                          <a:cs typeface="Arial"/>
                        </a:rPr>
                        <a:t>46%</a:t>
                      </a:r>
                    </a:p>
                  </a:txBody>
                  <a:tcPr marL="0" marR="0" marT="0" marB="0"/>
                </a:tc>
                <a:tc>
                  <a:txBody>
                    <a:bodyPr/>
                    <a:lstStyle/>
                    <a:p>
                      <a:pPr marR="32384" algn="ctr">
                        <a:lnSpc>
                          <a:spcPts val="615"/>
                        </a:lnSpc>
                      </a:pPr>
                      <a:r>
                        <a:rPr sz="600" spc="0">
                          <a:latin typeface="Trebuchet MS" panose="020B0703020202090204" pitchFamily="34" charset="0"/>
                          <a:cs typeface="Arial"/>
                        </a:rPr>
                        <a:t>0-5</a:t>
                      </a:r>
                    </a:p>
                  </a:txBody>
                  <a:tcPr marL="0" marR="0" marT="0" marB="0"/>
                </a:tc>
                <a:tc>
                  <a:txBody>
                    <a:bodyPr/>
                    <a:lstStyle/>
                    <a:p>
                      <a:pPr marL="4763" indent="0">
                        <a:lnSpc>
                          <a:spcPts val="615"/>
                        </a:lnSpc>
                        <a:tabLst/>
                      </a:pPr>
                      <a:r>
                        <a:rPr lang="el-GR" sz="600" spc="0">
                          <a:latin typeface="Trebuchet MS" panose="020B0703020202090204" pitchFamily="34" charset="0"/>
                          <a:cs typeface="Arial"/>
                        </a:rPr>
                        <a:t>ΚΑΘΟΛΟΥ / ΜΙΚΡΟΣ ΑΝΤΙΚΤΥΠΟΣ</a:t>
                      </a:r>
                    </a:p>
                  </a:txBody>
                  <a:tcPr marL="0" marR="0" marT="0" marB="0"/>
                </a:tc>
                <a:tc>
                  <a:txBody>
                    <a:bodyPr/>
                    <a:lstStyle/>
                    <a:p>
                      <a:pPr marR="5715" algn="ctr">
                        <a:lnSpc>
                          <a:spcPts val="615"/>
                        </a:lnSpc>
                      </a:pPr>
                      <a:r>
                        <a:rPr sz="600" spc="0">
                          <a:latin typeface="Trebuchet MS" panose="020B0703020202090204" pitchFamily="34" charset="0"/>
                          <a:cs typeface="Arial"/>
                        </a:rPr>
                        <a:t>42%</a:t>
                      </a:r>
                    </a:p>
                  </a:txBody>
                  <a:tcPr marL="0" marR="0" marT="0" marB="0"/>
                </a:tc>
                <a:tc>
                  <a:txBody>
                    <a:bodyPr/>
                    <a:lstStyle/>
                    <a:p>
                      <a:pPr marL="4763" marR="0" lvl="0" indent="0" defTabSz="914400" eaLnBrk="1" fontAlgn="auto" latinLnBrk="0" hangingPunct="1">
                        <a:lnSpc>
                          <a:spcPts val="615"/>
                        </a:lnSpc>
                        <a:spcBef>
                          <a:spcPts val="0"/>
                        </a:spcBef>
                        <a:spcAft>
                          <a:spcPts val="0"/>
                        </a:spcAft>
                        <a:buClrTx/>
                        <a:buSzTx/>
                        <a:buFontTx/>
                        <a:buNone/>
                        <a:tabLst/>
                        <a:defRPr/>
                      </a:pPr>
                      <a:r>
                        <a:rPr sz="600" spc="0">
                          <a:latin typeface="Trebuchet MS" panose="020B0703020202090204" pitchFamily="34" charset="0"/>
                          <a:cs typeface="Arial"/>
                        </a:rPr>
                        <a:t>0-5  </a:t>
                      </a:r>
                      <a:r>
                        <a:rPr lang="el-GR" sz="600" spc="0">
                          <a:latin typeface="Trebuchet MS" panose="020B0703020202090204" pitchFamily="34" charset="0"/>
                          <a:cs typeface="Arial"/>
                        </a:rPr>
                        <a:t>ΚΑΘΟΛΟΥ / ΜΙΚΡΟΣ ΑΝΤΙΚΤΥΠΟΣ</a:t>
                      </a:r>
                    </a:p>
                  </a:txBody>
                  <a:tcPr marL="0" marR="0" marT="0" marB="0"/>
                </a:tc>
                <a:extLst>
                  <a:ext uri="{0D108BD9-81ED-4DB2-BD59-A6C34878D82A}">
                    <a16:rowId xmlns:a16="http://schemas.microsoft.com/office/drawing/2014/main" val="10000"/>
                  </a:ext>
                </a:extLst>
              </a:tr>
              <a:tr h="90170">
                <a:tc>
                  <a:txBody>
                    <a:bodyPr/>
                    <a:lstStyle/>
                    <a:p>
                      <a:pPr marR="43815" algn="ctr">
                        <a:lnSpc>
                          <a:spcPts val="610"/>
                        </a:lnSpc>
                      </a:pPr>
                      <a:r>
                        <a:rPr sz="600" spc="0">
                          <a:latin typeface="Trebuchet MS" panose="020B0703020202090204" pitchFamily="34" charset="0"/>
                          <a:cs typeface="Arial"/>
                        </a:rPr>
                        <a:t>13%  6-10</a:t>
                      </a:r>
                    </a:p>
                  </a:txBody>
                  <a:tcPr marL="0" marR="0" marT="0" marB="0"/>
                </a:tc>
                <a:tc>
                  <a:txBody>
                    <a:bodyPr/>
                    <a:lstStyle/>
                    <a:p>
                      <a:pPr marL="4763" indent="0">
                        <a:lnSpc>
                          <a:spcPts val="610"/>
                        </a:lnSpc>
                        <a:tabLst/>
                      </a:pPr>
                      <a:r>
                        <a:rPr lang="el-GR" sz="600" spc="0">
                          <a:latin typeface="Trebuchet MS" panose="020B0703020202090204" pitchFamily="34" charset="0"/>
                          <a:cs typeface="Arial"/>
                        </a:rPr>
                        <a:t>ΜΕΤΡΙΟΣ ΑΝΤΙΚΤΥΠΟΣ</a:t>
                      </a:r>
                      <a:endParaRPr sz="600" spc="0">
                        <a:latin typeface="Trebuchet MS" panose="020B0703020202090204" pitchFamily="34" charset="0"/>
                        <a:cs typeface="Arial"/>
                      </a:endParaRPr>
                    </a:p>
                  </a:txBody>
                  <a:tcPr marL="0" marR="0" marT="0" marB="0"/>
                </a:tc>
                <a:tc>
                  <a:txBody>
                    <a:bodyPr/>
                    <a:lstStyle/>
                    <a:p>
                      <a:pPr marL="50800" algn="ctr">
                        <a:lnSpc>
                          <a:spcPts val="610"/>
                        </a:lnSpc>
                      </a:pPr>
                      <a:r>
                        <a:rPr sz="600" spc="0">
                          <a:latin typeface="Trebuchet MS" panose="020B0703020202090204" pitchFamily="34" charset="0"/>
                          <a:cs typeface="Arial"/>
                        </a:rPr>
                        <a:t>20%</a:t>
                      </a:r>
                    </a:p>
                  </a:txBody>
                  <a:tcPr marL="0" marR="0" marT="0" marB="0"/>
                </a:tc>
                <a:tc>
                  <a:txBody>
                    <a:bodyPr/>
                    <a:lstStyle/>
                    <a:p>
                      <a:pPr marR="6985" algn="ctr">
                        <a:lnSpc>
                          <a:spcPts val="610"/>
                        </a:lnSpc>
                      </a:pPr>
                      <a:r>
                        <a:rPr sz="600" spc="0">
                          <a:latin typeface="Trebuchet MS" panose="020B0703020202090204" pitchFamily="34" charset="0"/>
                          <a:cs typeface="Arial"/>
                        </a:rPr>
                        <a:t>6-10</a:t>
                      </a:r>
                    </a:p>
                  </a:txBody>
                  <a:tcPr marL="0" marR="0" marT="0" marB="0"/>
                </a:tc>
                <a:tc>
                  <a:txBody>
                    <a:bodyPr/>
                    <a:lstStyle/>
                    <a:p>
                      <a:pPr marL="4763" indent="0">
                        <a:lnSpc>
                          <a:spcPts val="610"/>
                        </a:lnSpc>
                        <a:tabLst/>
                      </a:pPr>
                      <a:r>
                        <a:rPr lang="el-GR" sz="600" spc="0">
                          <a:latin typeface="Trebuchet MS" panose="020B0703020202090204" pitchFamily="34" charset="0"/>
                          <a:cs typeface="Arial"/>
                        </a:rPr>
                        <a:t>ΜΕΤΡΙΟΣ ΑΝΤΙΚΤΥΠΟΣ</a:t>
                      </a:r>
                    </a:p>
                  </a:txBody>
                  <a:tcPr marL="0" marR="0" marT="0" marB="0"/>
                </a:tc>
                <a:tc>
                  <a:txBody>
                    <a:bodyPr/>
                    <a:lstStyle/>
                    <a:p>
                      <a:pPr marR="7620" algn="ctr">
                        <a:lnSpc>
                          <a:spcPts val="610"/>
                        </a:lnSpc>
                      </a:pPr>
                      <a:r>
                        <a:rPr sz="600" spc="0">
                          <a:latin typeface="Trebuchet MS" panose="020B0703020202090204" pitchFamily="34" charset="0"/>
                          <a:cs typeface="Arial"/>
                        </a:rPr>
                        <a:t>23%</a:t>
                      </a:r>
                    </a:p>
                  </a:txBody>
                  <a:tcPr marL="0" marR="0" marT="0" marB="0"/>
                </a:tc>
                <a:tc>
                  <a:txBody>
                    <a:bodyPr/>
                    <a:lstStyle/>
                    <a:p>
                      <a:pPr marL="4763" marR="0" lvl="0" indent="0" defTabSz="914400" eaLnBrk="1" fontAlgn="auto" latinLnBrk="0" hangingPunct="1">
                        <a:lnSpc>
                          <a:spcPts val="610"/>
                        </a:lnSpc>
                        <a:spcBef>
                          <a:spcPts val="0"/>
                        </a:spcBef>
                        <a:spcAft>
                          <a:spcPts val="0"/>
                        </a:spcAft>
                        <a:buClrTx/>
                        <a:buSzTx/>
                        <a:buFontTx/>
                        <a:buNone/>
                        <a:tabLst/>
                        <a:defRPr/>
                      </a:pPr>
                      <a:r>
                        <a:rPr sz="600" spc="0">
                          <a:latin typeface="Trebuchet MS" panose="020B0703020202090204" pitchFamily="34" charset="0"/>
                          <a:cs typeface="Arial"/>
                        </a:rPr>
                        <a:t>6-10  </a:t>
                      </a:r>
                      <a:r>
                        <a:rPr lang="el-GR" sz="600" spc="0">
                          <a:latin typeface="Trebuchet MS" panose="020B0703020202090204" pitchFamily="34" charset="0"/>
                          <a:cs typeface="Arial"/>
                        </a:rPr>
                        <a:t>ΜΕΤΡΙΟΣ ΑΝΤΙΚΤΥΠΟΣ</a:t>
                      </a:r>
                    </a:p>
                  </a:txBody>
                  <a:tcPr marL="0" marR="0" marT="0" marB="0"/>
                </a:tc>
                <a:extLst>
                  <a:ext uri="{0D108BD9-81ED-4DB2-BD59-A6C34878D82A}">
                    <a16:rowId xmlns:a16="http://schemas.microsoft.com/office/drawing/2014/main" val="10001"/>
                  </a:ext>
                </a:extLst>
              </a:tr>
              <a:tr h="95250">
                <a:tc>
                  <a:txBody>
                    <a:bodyPr/>
                    <a:lstStyle/>
                    <a:p>
                      <a:pPr marL="3175" algn="ctr">
                        <a:lnSpc>
                          <a:spcPts val="650"/>
                        </a:lnSpc>
                      </a:pPr>
                      <a:r>
                        <a:rPr sz="600" b="1" spc="0">
                          <a:solidFill>
                            <a:srgbClr val="753DBD"/>
                          </a:solidFill>
                          <a:latin typeface="Trebuchet MS" panose="020B0703020202090204" pitchFamily="34" charset="0"/>
                          <a:cs typeface="Arial"/>
                        </a:rPr>
                        <a:t>15%  11-30</a:t>
                      </a:r>
                      <a:endParaRPr sz="600" spc="0">
                        <a:latin typeface="Trebuchet MS" panose="020B0703020202090204" pitchFamily="34" charset="0"/>
                        <a:cs typeface="Arial"/>
                      </a:endParaRPr>
                    </a:p>
                  </a:txBody>
                  <a:tcPr marL="0" marR="0" marT="0" marB="0"/>
                </a:tc>
                <a:tc>
                  <a:txBody>
                    <a:bodyPr/>
                    <a:lstStyle/>
                    <a:p>
                      <a:pPr marL="4763" indent="0">
                        <a:lnSpc>
                          <a:spcPts val="650"/>
                        </a:lnSpc>
                        <a:tabLst/>
                      </a:pPr>
                      <a:r>
                        <a:rPr lang="el-GR" sz="600" b="1" spc="0">
                          <a:solidFill>
                            <a:srgbClr val="753DBD"/>
                          </a:solidFill>
                          <a:latin typeface="Trebuchet MS" panose="020B0703020202090204" pitchFamily="34" charset="0"/>
                          <a:cs typeface="Arial"/>
                        </a:rPr>
                        <a:t>ΠΟΛΥ ΜΕΓΑΛΟΣ / ΕΞΑΙΡΕΤΙΚΑ ΜΕΓΑΛΟΣ ΑΝΤΙΚΤΥΠΟΣ</a:t>
                      </a:r>
                      <a:endParaRPr sz="600" spc="0">
                        <a:latin typeface="Trebuchet MS" panose="020B0703020202090204" pitchFamily="34" charset="0"/>
                        <a:cs typeface="Arial"/>
                      </a:endParaRPr>
                    </a:p>
                  </a:txBody>
                  <a:tcPr marL="0" marR="0" marT="0" marB="0"/>
                </a:tc>
                <a:tc>
                  <a:txBody>
                    <a:bodyPr/>
                    <a:lstStyle/>
                    <a:p>
                      <a:pPr marL="61594" algn="ctr">
                        <a:lnSpc>
                          <a:spcPts val="650"/>
                        </a:lnSpc>
                      </a:pPr>
                      <a:r>
                        <a:rPr sz="600" b="1" spc="0">
                          <a:solidFill>
                            <a:srgbClr val="753DBD"/>
                          </a:solidFill>
                          <a:latin typeface="Trebuchet MS" panose="020B0703020202090204" pitchFamily="34" charset="0"/>
                          <a:cs typeface="Arial"/>
                        </a:rPr>
                        <a:t>34%</a:t>
                      </a:r>
                      <a:endParaRPr sz="600" spc="0">
                        <a:latin typeface="Trebuchet MS" panose="020B0703020202090204" pitchFamily="34" charset="0"/>
                        <a:cs typeface="Arial"/>
                      </a:endParaRPr>
                    </a:p>
                  </a:txBody>
                  <a:tcPr marL="0" marR="0" marT="0" marB="0"/>
                </a:tc>
                <a:tc>
                  <a:txBody>
                    <a:bodyPr/>
                    <a:lstStyle/>
                    <a:p>
                      <a:pPr marL="29209" algn="ctr">
                        <a:lnSpc>
                          <a:spcPts val="650"/>
                        </a:lnSpc>
                      </a:pPr>
                      <a:r>
                        <a:rPr sz="600" b="1" spc="0">
                          <a:solidFill>
                            <a:srgbClr val="753DBD"/>
                          </a:solidFill>
                          <a:latin typeface="Trebuchet MS" panose="020B0703020202090204" pitchFamily="34" charset="0"/>
                          <a:cs typeface="Arial"/>
                        </a:rPr>
                        <a:t>11-30</a:t>
                      </a:r>
                      <a:endParaRPr sz="600" spc="0">
                        <a:latin typeface="Trebuchet MS" panose="020B0703020202090204" pitchFamily="34" charset="0"/>
                        <a:cs typeface="Arial"/>
                      </a:endParaRPr>
                    </a:p>
                  </a:txBody>
                  <a:tcPr marL="0" marR="0" marT="0" marB="0"/>
                </a:tc>
                <a:tc>
                  <a:txBody>
                    <a:bodyPr/>
                    <a:lstStyle/>
                    <a:p>
                      <a:pPr marL="4763" indent="0">
                        <a:lnSpc>
                          <a:spcPts val="650"/>
                        </a:lnSpc>
                        <a:tabLst/>
                      </a:pPr>
                      <a:r>
                        <a:rPr lang="el-GR" sz="600" b="1" spc="0">
                          <a:solidFill>
                            <a:srgbClr val="753DBD"/>
                          </a:solidFill>
                          <a:latin typeface="Trebuchet MS" panose="020B0703020202090204" pitchFamily="34" charset="0"/>
                          <a:cs typeface="Arial"/>
                        </a:rPr>
                        <a:t>ΠΟΛΥ ΜΕΓΑΛΟΣ / ΕΞΑΙΡΕΤΙΚΑ ΜΕΓΑΛΟΣ ΑΝΤΙΚΤΥΠΟΣ</a:t>
                      </a:r>
                      <a:endParaRPr lang="el-GR" sz="600" spc="0">
                        <a:latin typeface="Trebuchet MS" panose="020B0703020202090204" pitchFamily="34" charset="0"/>
                        <a:cs typeface="Arial"/>
                      </a:endParaRPr>
                    </a:p>
                  </a:txBody>
                  <a:tcPr marL="0" marR="0" marT="0" marB="0"/>
                </a:tc>
                <a:tc>
                  <a:txBody>
                    <a:bodyPr/>
                    <a:lstStyle/>
                    <a:p>
                      <a:pPr algn="ctr">
                        <a:lnSpc>
                          <a:spcPts val="650"/>
                        </a:lnSpc>
                      </a:pPr>
                      <a:r>
                        <a:rPr sz="600" b="1" spc="0">
                          <a:solidFill>
                            <a:srgbClr val="753DBD"/>
                          </a:solidFill>
                          <a:latin typeface="Trebuchet MS" panose="020B0703020202090204" pitchFamily="34" charset="0"/>
                          <a:cs typeface="Arial"/>
                        </a:rPr>
                        <a:t>35%</a:t>
                      </a:r>
                      <a:endParaRPr sz="600" spc="0">
                        <a:latin typeface="Trebuchet MS" panose="020B0703020202090204" pitchFamily="34" charset="0"/>
                        <a:cs typeface="Arial"/>
                      </a:endParaRPr>
                    </a:p>
                  </a:txBody>
                  <a:tcPr marL="0" marR="0" marT="0" marB="0"/>
                </a:tc>
                <a:tc>
                  <a:txBody>
                    <a:bodyPr/>
                    <a:lstStyle/>
                    <a:p>
                      <a:pPr marL="4763" marR="0" lvl="0" indent="0" defTabSz="914400" eaLnBrk="1" fontAlgn="auto" latinLnBrk="0" hangingPunct="1">
                        <a:lnSpc>
                          <a:spcPts val="650"/>
                        </a:lnSpc>
                        <a:spcBef>
                          <a:spcPts val="0"/>
                        </a:spcBef>
                        <a:spcAft>
                          <a:spcPts val="0"/>
                        </a:spcAft>
                        <a:buClrTx/>
                        <a:buSzTx/>
                        <a:buFontTx/>
                        <a:buNone/>
                        <a:tabLst/>
                        <a:defRPr/>
                      </a:pPr>
                      <a:r>
                        <a:rPr sz="600" b="1" spc="0">
                          <a:solidFill>
                            <a:srgbClr val="753DBD"/>
                          </a:solidFill>
                          <a:latin typeface="Trebuchet MS" panose="020B0703020202090204" pitchFamily="34" charset="0"/>
                          <a:cs typeface="Arial"/>
                        </a:rPr>
                        <a:t>11-30  </a:t>
                      </a:r>
                      <a:r>
                        <a:rPr lang="el-GR" sz="600" b="1" spc="0">
                          <a:solidFill>
                            <a:srgbClr val="753DBD"/>
                          </a:solidFill>
                          <a:latin typeface="Trebuchet MS" panose="020B0703020202090204" pitchFamily="34" charset="0"/>
                          <a:cs typeface="Arial"/>
                        </a:rPr>
                        <a:t>ΠΟΛΥ ΜΕΓΑΛΟΣ / ΕΞΑΙΡΕΤΙΚΑ ΜΕΓΑΛΟΣ ΑΝΤΙΚΤΥΠΟΣ</a:t>
                      </a:r>
                      <a:endParaRPr lang="el-GR" sz="600" spc="0">
                        <a:latin typeface="Trebuchet MS" panose="020B0703020202090204" pitchFamily="34" charset="0"/>
                        <a:cs typeface="Arial"/>
                      </a:endParaRPr>
                    </a:p>
                  </a:txBody>
                  <a:tcPr marL="0" marR="0" marT="0" marB="0"/>
                </a:tc>
                <a:extLst>
                  <a:ext uri="{0D108BD9-81ED-4DB2-BD59-A6C34878D82A}">
                    <a16:rowId xmlns:a16="http://schemas.microsoft.com/office/drawing/2014/main" val="10002"/>
                  </a:ext>
                </a:extLst>
              </a:tr>
            </a:tbl>
          </a:graphicData>
        </a:graphic>
      </p:graphicFrame>
      <p:sp>
        <p:nvSpPr>
          <p:cNvPr id="49" name="object 49"/>
          <p:cNvSpPr txBox="1"/>
          <p:nvPr/>
        </p:nvSpPr>
        <p:spPr>
          <a:xfrm>
            <a:off x="12744672" y="8518079"/>
            <a:ext cx="1346319" cy="328295"/>
          </a:xfrm>
          <a:prstGeom prst="rect">
            <a:avLst/>
          </a:prstGeom>
        </p:spPr>
        <p:txBody>
          <a:bodyPr vert="horz" wrap="square" lIns="0" tIns="20320" rIns="0" bIns="0" rtlCol="0">
            <a:spAutoFit/>
          </a:bodyPr>
          <a:lstStyle/>
          <a:p>
            <a:pPr marL="12700" marR="201930">
              <a:lnSpc>
                <a:spcPts val="800"/>
              </a:lnSpc>
              <a:spcBef>
                <a:spcPts val="55"/>
              </a:spcBef>
            </a:pPr>
            <a:r>
              <a:rPr lang="el-GR" sz="700" b="1">
                <a:solidFill>
                  <a:srgbClr val="FFFFFF"/>
                </a:solidFill>
                <a:latin typeface="Trebuchet MS" panose="020B0703020202090204" pitchFamily="34" charset="0"/>
                <a:cs typeface="Arial"/>
              </a:rPr>
              <a:t>ΠΟΛΥ ΜΕΓΑΛΟΣ, ΕΞΑΙΡΕΤΙΚΑ ΜΕΓΑΛΟΣ ΑΝΤΙΚΤΥΠΟΣ</a:t>
            </a:r>
            <a:endParaRPr lang="el-GR" sz="700">
              <a:latin typeface="Trebuchet MS" panose="020B0703020202090204" pitchFamily="34" charset="0"/>
              <a:cs typeface="Arial"/>
            </a:endParaRPr>
          </a:p>
        </p:txBody>
      </p:sp>
      <p:sp>
        <p:nvSpPr>
          <p:cNvPr id="50" name="object 50"/>
          <p:cNvSpPr txBox="1"/>
          <p:nvPr/>
        </p:nvSpPr>
        <p:spPr>
          <a:xfrm>
            <a:off x="12744674" y="8006148"/>
            <a:ext cx="655320" cy="405880"/>
          </a:xfrm>
          <a:prstGeom prst="rect">
            <a:avLst/>
          </a:prstGeom>
        </p:spPr>
        <p:txBody>
          <a:bodyPr vert="horz" wrap="square" lIns="0" tIns="13335" rIns="0" bIns="0" rtlCol="0">
            <a:spAutoFit/>
          </a:bodyPr>
          <a:lstStyle/>
          <a:p>
            <a:pPr marL="12700">
              <a:lnSpc>
                <a:spcPct val="100000"/>
              </a:lnSpc>
              <a:spcBef>
                <a:spcPts val="105"/>
              </a:spcBef>
            </a:pPr>
            <a:r>
              <a:rPr sz="2550" b="1">
                <a:solidFill>
                  <a:srgbClr val="FFFFFF"/>
                </a:solidFill>
                <a:latin typeface="Trebuchet MS" panose="020B0703020202090204" pitchFamily="34" charset="0"/>
                <a:cs typeface="Arial"/>
              </a:rPr>
              <a:t>35%</a:t>
            </a:r>
            <a:endParaRPr sz="2550">
              <a:latin typeface="Trebuchet MS" panose="020B0703020202090204" pitchFamily="34" charset="0"/>
              <a:cs typeface="Arial"/>
            </a:endParaRPr>
          </a:p>
        </p:txBody>
      </p:sp>
      <p:sp>
        <p:nvSpPr>
          <p:cNvPr id="51" name="object 51"/>
          <p:cNvSpPr txBox="1"/>
          <p:nvPr/>
        </p:nvSpPr>
        <p:spPr>
          <a:xfrm>
            <a:off x="12744673" y="8313680"/>
            <a:ext cx="1406463" cy="217367"/>
          </a:xfrm>
          <a:prstGeom prst="rect">
            <a:avLst/>
          </a:prstGeom>
        </p:spPr>
        <p:txBody>
          <a:bodyPr vert="horz" wrap="square" lIns="0" tIns="12065" rIns="0" bIns="0" rtlCol="0">
            <a:spAutoFit/>
          </a:bodyPr>
          <a:lstStyle/>
          <a:p>
            <a:pPr marL="12700">
              <a:lnSpc>
                <a:spcPts val="1614"/>
              </a:lnSpc>
              <a:spcBef>
                <a:spcPts val="95"/>
              </a:spcBef>
            </a:pPr>
            <a:r>
              <a:rPr lang="el-GR" sz="1350">
                <a:solidFill>
                  <a:srgbClr val="FFFFFF"/>
                </a:solidFill>
                <a:latin typeface="Trebuchet MS" panose="020B0703020202090204" pitchFamily="34" charset="0"/>
                <a:cs typeface="Arial"/>
              </a:rPr>
              <a:t>ΤΩΝ ΑΝΘΡΩΠΩΝ</a:t>
            </a:r>
            <a:endParaRPr lang="el-GR" sz="1350">
              <a:latin typeface="Trebuchet MS" panose="020B0703020202090204" pitchFamily="34" charset="0"/>
              <a:cs typeface="Arial"/>
            </a:endParaRPr>
          </a:p>
        </p:txBody>
      </p:sp>
      <p:sp>
        <p:nvSpPr>
          <p:cNvPr id="52" name="object 52"/>
          <p:cNvSpPr txBox="1"/>
          <p:nvPr/>
        </p:nvSpPr>
        <p:spPr>
          <a:xfrm>
            <a:off x="12718566" y="9156390"/>
            <a:ext cx="1962633" cy="604012"/>
          </a:xfrm>
          <a:prstGeom prst="rect">
            <a:avLst/>
          </a:prstGeom>
        </p:spPr>
        <p:txBody>
          <a:bodyPr vert="horz" wrap="square" lIns="0" tIns="107950" rIns="0" bIns="0" rtlCol="0" anchor="t">
            <a:spAutoFit/>
          </a:bodyPr>
          <a:lstStyle/>
          <a:p>
            <a:pPr marL="12700">
              <a:lnSpc>
                <a:spcPct val="100000"/>
              </a:lnSpc>
              <a:spcBef>
                <a:spcPts val="850"/>
              </a:spcBef>
            </a:pPr>
            <a:r>
              <a:rPr lang="el-GR" sz="1100" b="1">
                <a:latin typeface="Trebuchet MS"/>
                <a:cs typeface="Arial"/>
              </a:rPr>
              <a:t>ΜΕΤΑΦΛΕΓΜΟΝΩΔΗΣ ΥΠΕΡΜΕΛΑΓΧΡΩΣΗ</a:t>
            </a:r>
            <a:endParaRPr sz="1100">
              <a:latin typeface="Trebuchet MS"/>
              <a:cs typeface="Arial"/>
            </a:endParaRPr>
          </a:p>
          <a:p>
            <a:pPr marL="12700">
              <a:lnSpc>
                <a:spcPct val="100000"/>
              </a:lnSpc>
              <a:spcBef>
                <a:spcPts val="459"/>
              </a:spcBef>
            </a:pPr>
            <a:r>
              <a:rPr lang="el-GR" sz="600">
                <a:latin typeface="Trebuchet MS"/>
                <a:cs typeface="Arial"/>
              </a:rPr>
              <a:t>ΒΑΘΜΟΛΟΓΙΑ </a:t>
            </a:r>
            <a:r>
              <a:rPr sz="600">
                <a:latin typeface="Trebuchet MS"/>
                <a:cs typeface="Arial"/>
              </a:rPr>
              <a:t>DLQI</a:t>
            </a:r>
          </a:p>
        </p:txBody>
      </p:sp>
      <p:sp>
        <p:nvSpPr>
          <p:cNvPr id="53" name="object 53"/>
          <p:cNvSpPr txBox="1"/>
          <p:nvPr/>
        </p:nvSpPr>
        <p:spPr>
          <a:xfrm>
            <a:off x="10410949" y="8006148"/>
            <a:ext cx="730250" cy="405880"/>
          </a:xfrm>
          <a:prstGeom prst="rect">
            <a:avLst/>
          </a:prstGeom>
        </p:spPr>
        <p:txBody>
          <a:bodyPr vert="horz" wrap="square" lIns="0" tIns="13335" rIns="0" bIns="0" rtlCol="0">
            <a:spAutoFit/>
          </a:bodyPr>
          <a:lstStyle/>
          <a:p>
            <a:pPr marL="12700">
              <a:lnSpc>
                <a:spcPct val="100000"/>
              </a:lnSpc>
              <a:spcBef>
                <a:spcPts val="105"/>
              </a:spcBef>
            </a:pPr>
            <a:r>
              <a:rPr sz="2550" b="1">
                <a:solidFill>
                  <a:srgbClr val="FFFFFF"/>
                </a:solidFill>
                <a:latin typeface="Trebuchet MS" panose="020B0703020202090204" pitchFamily="34" charset="0"/>
                <a:cs typeface="Arial"/>
              </a:rPr>
              <a:t>34 %</a:t>
            </a:r>
            <a:endParaRPr sz="2550">
              <a:latin typeface="Trebuchet MS" panose="020B0703020202090204" pitchFamily="34" charset="0"/>
              <a:cs typeface="Arial"/>
            </a:endParaRPr>
          </a:p>
        </p:txBody>
      </p:sp>
      <p:sp>
        <p:nvSpPr>
          <p:cNvPr id="54" name="object 54"/>
          <p:cNvSpPr txBox="1"/>
          <p:nvPr/>
        </p:nvSpPr>
        <p:spPr>
          <a:xfrm>
            <a:off x="10410949" y="8313680"/>
            <a:ext cx="1284528" cy="537968"/>
          </a:xfrm>
          <a:prstGeom prst="rect">
            <a:avLst/>
          </a:prstGeom>
        </p:spPr>
        <p:txBody>
          <a:bodyPr vert="horz" wrap="square" lIns="0" tIns="12065" rIns="0" bIns="0" rtlCol="0">
            <a:spAutoFit/>
          </a:bodyPr>
          <a:lstStyle/>
          <a:p>
            <a:pPr marL="12700">
              <a:lnSpc>
                <a:spcPts val="1614"/>
              </a:lnSpc>
              <a:spcBef>
                <a:spcPts val="95"/>
              </a:spcBef>
            </a:pPr>
            <a:r>
              <a:rPr lang="el-GR" sz="1350">
                <a:solidFill>
                  <a:srgbClr val="FFFFFF"/>
                </a:solidFill>
                <a:latin typeface="Trebuchet MS" panose="020B0703020202090204" pitchFamily="34" charset="0"/>
                <a:cs typeface="Arial"/>
              </a:rPr>
              <a:t>ΤΩΝ ΑΝΘΡΩΠΩΝ</a:t>
            </a:r>
            <a:endParaRPr lang="el-GR" sz="1350">
              <a:latin typeface="Trebuchet MS" panose="020B0703020202090204" pitchFamily="34" charset="0"/>
              <a:cs typeface="Arial"/>
            </a:endParaRPr>
          </a:p>
          <a:p>
            <a:pPr marL="12700" marR="201930">
              <a:lnSpc>
                <a:spcPts val="800"/>
              </a:lnSpc>
              <a:spcBef>
                <a:spcPts val="55"/>
              </a:spcBef>
            </a:pPr>
            <a:r>
              <a:rPr lang="el-GR" sz="700" b="1">
                <a:solidFill>
                  <a:srgbClr val="FFFFFF"/>
                </a:solidFill>
                <a:latin typeface="Trebuchet MS" panose="020B0703020202090204" pitchFamily="34" charset="0"/>
                <a:cs typeface="Arial"/>
              </a:rPr>
              <a:t>ΠΟΛΥ ΜΕΓΑΛΟΣ, ΕΞΑΙΡΕΤΙΚΑ ΜΕΓΑΛΟΣ ΑΝΤΙΚΤΥΠΟΣ</a:t>
            </a:r>
            <a:endParaRPr lang="el-GR" sz="700">
              <a:latin typeface="Trebuchet MS" panose="020B0703020202090204" pitchFamily="34" charset="0"/>
              <a:cs typeface="Arial"/>
            </a:endParaRPr>
          </a:p>
        </p:txBody>
      </p:sp>
      <p:sp>
        <p:nvSpPr>
          <p:cNvPr id="55" name="object 55"/>
          <p:cNvSpPr txBox="1"/>
          <p:nvPr/>
        </p:nvSpPr>
        <p:spPr>
          <a:xfrm>
            <a:off x="10322240" y="9259623"/>
            <a:ext cx="671830" cy="434734"/>
          </a:xfrm>
          <a:prstGeom prst="rect">
            <a:avLst/>
          </a:prstGeom>
        </p:spPr>
        <p:txBody>
          <a:bodyPr vert="horz" wrap="square" lIns="0" tIns="107950" rIns="0" bIns="0" rtlCol="0">
            <a:spAutoFit/>
          </a:bodyPr>
          <a:lstStyle/>
          <a:p>
            <a:pPr marL="12700">
              <a:lnSpc>
                <a:spcPct val="100000"/>
              </a:lnSpc>
              <a:spcBef>
                <a:spcPts val="850"/>
              </a:spcBef>
            </a:pPr>
            <a:r>
              <a:rPr lang="el-GR" sz="1100" b="1">
                <a:latin typeface="Trebuchet MS" panose="020B0703020202090204" pitchFamily="34" charset="0"/>
                <a:cs typeface="Arial"/>
              </a:rPr>
              <a:t>ΜΕΛΑΣΜΑ</a:t>
            </a:r>
            <a:endParaRPr sz="1100">
              <a:latin typeface="Trebuchet MS" panose="020B0703020202090204" pitchFamily="34" charset="0"/>
              <a:cs typeface="Arial"/>
            </a:endParaRPr>
          </a:p>
          <a:p>
            <a:pPr marL="12700">
              <a:lnSpc>
                <a:spcPct val="100000"/>
              </a:lnSpc>
              <a:spcBef>
                <a:spcPts val="459"/>
              </a:spcBef>
            </a:pPr>
            <a:r>
              <a:rPr lang="el-GR" sz="600">
                <a:latin typeface="Trebuchet MS" panose="020B0703020202090204" pitchFamily="34" charset="0"/>
                <a:cs typeface="Arial"/>
              </a:rPr>
              <a:t>ΒΑΘΜΟΛΟΓΙΑ </a:t>
            </a:r>
            <a:r>
              <a:rPr sz="600">
                <a:latin typeface="Trebuchet MS" panose="020B0703020202090204" pitchFamily="34" charset="0"/>
                <a:cs typeface="Arial"/>
              </a:rPr>
              <a:t>DLQI</a:t>
            </a:r>
          </a:p>
        </p:txBody>
      </p:sp>
      <p:sp>
        <p:nvSpPr>
          <p:cNvPr id="56" name="object 56"/>
          <p:cNvSpPr txBox="1"/>
          <p:nvPr/>
        </p:nvSpPr>
        <p:spPr>
          <a:xfrm>
            <a:off x="4601054" y="5315487"/>
            <a:ext cx="2352191" cy="551433"/>
          </a:xfrm>
          <a:prstGeom prst="rect">
            <a:avLst/>
          </a:prstGeom>
        </p:spPr>
        <p:txBody>
          <a:bodyPr vert="horz" wrap="square" lIns="0" tIns="12700" rIns="0" bIns="0" rtlCol="0">
            <a:spAutoFit/>
          </a:bodyPr>
          <a:lstStyle/>
          <a:p>
            <a:pPr marL="12700">
              <a:lnSpc>
                <a:spcPts val="2075"/>
              </a:lnSpc>
              <a:spcBef>
                <a:spcPts val="100"/>
              </a:spcBef>
            </a:pPr>
            <a:r>
              <a:rPr lang="el-GR" sz="2000" b="1">
                <a:latin typeface="Trebuchet MS" panose="020B0703020202090204" pitchFamily="34" charset="0"/>
                <a:cs typeface="Arial"/>
              </a:rPr>
              <a:t>ΥΨΗΛΟΣ</a:t>
            </a:r>
            <a:endParaRPr sz="2000">
              <a:latin typeface="Trebuchet MS" panose="020B0703020202090204" pitchFamily="34" charset="0"/>
              <a:cs typeface="Arial"/>
            </a:endParaRPr>
          </a:p>
          <a:p>
            <a:pPr marL="12700">
              <a:lnSpc>
                <a:spcPts val="2075"/>
              </a:lnSpc>
            </a:pPr>
            <a:r>
              <a:rPr lang="el-GR" sz="2000">
                <a:latin typeface="Trebuchet MS" panose="020B0703020202090204" pitchFamily="34" charset="0"/>
                <a:cs typeface="Arial"/>
              </a:rPr>
              <a:t>ΕΠΙΠΟΛΑΣΜΟΣ</a:t>
            </a:r>
            <a:endParaRPr sz="2000">
              <a:latin typeface="Trebuchet MS" panose="020B0703020202090204" pitchFamily="34" charset="0"/>
              <a:cs typeface="Arial"/>
            </a:endParaRPr>
          </a:p>
        </p:txBody>
      </p:sp>
      <p:sp>
        <p:nvSpPr>
          <p:cNvPr id="57" name="object 57"/>
          <p:cNvSpPr txBox="1"/>
          <p:nvPr/>
        </p:nvSpPr>
        <p:spPr>
          <a:xfrm>
            <a:off x="4601055" y="5718201"/>
            <a:ext cx="1553845" cy="939800"/>
          </a:xfrm>
          <a:prstGeom prst="rect">
            <a:avLst/>
          </a:prstGeom>
        </p:spPr>
        <p:txBody>
          <a:bodyPr vert="horz" wrap="square" lIns="0" tIns="12700" rIns="0" bIns="0" rtlCol="0">
            <a:spAutoFit/>
          </a:bodyPr>
          <a:lstStyle/>
          <a:p>
            <a:pPr marL="12700">
              <a:lnSpc>
                <a:spcPct val="100000"/>
              </a:lnSpc>
              <a:spcBef>
                <a:spcPts val="100"/>
              </a:spcBef>
            </a:pPr>
            <a:r>
              <a:rPr sz="6000" b="1">
                <a:solidFill>
                  <a:srgbClr val="522583"/>
                </a:solidFill>
                <a:latin typeface="Trebuchet MS" panose="020B0703020202090204" pitchFamily="34" charset="0"/>
                <a:cs typeface="Arial"/>
              </a:rPr>
              <a:t>50%</a:t>
            </a:r>
            <a:endParaRPr sz="6000">
              <a:latin typeface="Trebuchet MS" panose="020B0703020202090204" pitchFamily="34" charset="0"/>
              <a:cs typeface="Arial"/>
            </a:endParaRPr>
          </a:p>
        </p:txBody>
      </p:sp>
      <p:sp>
        <p:nvSpPr>
          <p:cNvPr id="58" name="object 58"/>
          <p:cNvSpPr txBox="1"/>
          <p:nvPr/>
        </p:nvSpPr>
        <p:spPr>
          <a:xfrm>
            <a:off x="4601054" y="6509125"/>
            <a:ext cx="2428391" cy="705450"/>
          </a:xfrm>
          <a:prstGeom prst="rect">
            <a:avLst/>
          </a:prstGeom>
        </p:spPr>
        <p:txBody>
          <a:bodyPr vert="horz" wrap="square" lIns="0" tIns="73660" rIns="0" bIns="0" rtlCol="0">
            <a:spAutoFit/>
          </a:bodyPr>
          <a:lstStyle/>
          <a:p>
            <a:pPr marL="12700" marR="5080">
              <a:lnSpc>
                <a:spcPct val="73200"/>
              </a:lnSpc>
              <a:spcBef>
                <a:spcPts val="580"/>
              </a:spcBef>
            </a:pPr>
            <a:r>
              <a:rPr lang="el-GR" sz="1400">
                <a:latin typeface="Trebuchet MS" panose="020B0703020202090204" pitchFamily="34" charset="0"/>
                <a:cs typeface="Arial"/>
              </a:rPr>
              <a:t>ΔΗΛΩΝΟΥΝ ΟΤΙ ΠΑΣΧΟΥΝ ΑΠΟ ΤΟΥΛΑΧΙΣΤΟΝ 1 ΑΠΟ ΑΥΤΕΣ ΤΙΣ ΜΕΛΑΓΧΡΩΜΑΤΙΚΕΣ ΔΙΑΤΑΡΑΧΕΣ</a:t>
            </a:r>
            <a:endParaRPr sz="1400">
              <a:latin typeface="Trebuchet MS" panose="020B0703020202090204" pitchFamily="34" charset="0"/>
              <a:cs typeface="Arial"/>
            </a:endParaRPr>
          </a:p>
        </p:txBody>
      </p:sp>
      <p:sp>
        <p:nvSpPr>
          <p:cNvPr id="59" name="object 59"/>
          <p:cNvSpPr/>
          <p:nvPr/>
        </p:nvSpPr>
        <p:spPr>
          <a:xfrm>
            <a:off x="4501470" y="5346700"/>
            <a:ext cx="48641" cy="1822884"/>
          </a:xfrm>
          <a:custGeom>
            <a:avLst/>
            <a:gdLst/>
            <a:ahLst/>
            <a:cxnLst/>
            <a:rect l="l" t="t" r="r" b="b"/>
            <a:pathLst>
              <a:path h="1662429">
                <a:moveTo>
                  <a:pt x="0" y="0"/>
                </a:moveTo>
                <a:lnTo>
                  <a:pt x="0" y="1662163"/>
                </a:lnTo>
              </a:path>
            </a:pathLst>
          </a:custGeom>
          <a:ln w="12700">
            <a:solidFill>
              <a:srgbClr val="522583"/>
            </a:solidFill>
          </a:ln>
        </p:spPr>
        <p:txBody>
          <a:bodyPr wrap="square" lIns="0" tIns="0" rIns="0" bIns="0" rtlCol="0"/>
          <a:lstStyle/>
          <a:p>
            <a:endParaRPr>
              <a:latin typeface="Trebuchet MS" panose="020B0703020202090204" pitchFamily="34" charset="0"/>
            </a:endParaRPr>
          </a:p>
        </p:txBody>
      </p:sp>
      <p:sp>
        <p:nvSpPr>
          <p:cNvPr id="60" name="object 60"/>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grpSp>
        <p:nvGrpSpPr>
          <p:cNvPr id="61" name="object 61"/>
          <p:cNvGrpSpPr/>
          <p:nvPr/>
        </p:nvGrpSpPr>
        <p:grpSpPr>
          <a:xfrm>
            <a:off x="5041760" y="10376"/>
            <a:ext cx="2526398" cy="4956797"/>
            <a:chOff x="5041760" y="10376"/>
            <a:chExt cx="2526398" cy="4956797"/>
          </a:xfrm>
        </p:grpSpPr>
        <p:pic>
          <p:nvPicPr>
            <p:cNvPr id="62" name="object 62"/>
            <p:cNvPicPr/>
            <p:nvPr/>
          </p:nvPicPr>
          <p:blipFill>
            <a:blip r:embed="rId11" cstate="print"/>
            <a:stretch>
              <a:fillRect/>
            </a:stretch>
          </p:blipFill>
          <p:spPr>
            <a:xfrm>
              <a:off x="5041760" y="10376"/>
              <a:ext cx="2526398" cy="4956797"/>
            </a:xfrm>
            <a:prstGeom prst="rect">
              <a:avLst/>
            </a:prstGeom>
          </p:spPr>
        </p:pic>
        <p:pic>
          <p:nvPicPr>
            <p:cNvPr id="63" name="object 63"/>
            <p:cNvPicPr/>
            <p:nvPr/>
          </p:nvPicPr>
          <p:blipFill>
            <a:blip r:embed="rId12" cstate="print"/>
            <a:stretch>
              <a:fillRect/>
            </a:stretch>
          </p:blipFill>
          <p:spPr>
            <a:xfrm>
              <a:off x="5351107" y="1728254"/>
              <a:ext cx="787920" cy="1082573"/>
            </a:xfrm>
            <a:prstGeom prst="rect">
              <a:avLst/>
            </a:prstGeom>
          </p:spPr>
        </p:pic>
      </p:grpSp>
      <p:sp>
        <p:nvSpPr>
          <p:cNvPr id="64" name="object 64"/>
          <p:cNvSpPr txBox="1"/>
          <p:nvPr/>
        </p:nvSpPr>
        <p:spPr>
          <a:xfrm>
            <a:off x="5341925" y="2831995"/>
            <a:ext cx="1462381" cy="814325"/>
          </a:xfrm>
          <a:prstGeom prst="rect">
            <a:avLst/>
          </a:prstGeom>
        </p:spPr>
        <p:txBody>
          <a:bodyPr vert="horz" wrap="square" lIns="0" tIns="39370" rIns="0" bIns="0" rtlCol="0">
            <a:spAutoFit/>
          </a:bodyPr>
          <a:lstStyle/>
          <a:p>
            <a:pPr marL="12700" marR="0" lvl="0" indent="0" defTabSz="914400" eaLnBrk="1" fontAlgn="auto" latinLnBrk="0" hangingPunct="1">
              <a:lnSpc>
                <a:spcPct val="100000"/>
              </a:lnSpc>
              <a:spcBef>
                <a:spcPts val="135"/>
              </a:spcBef>
              <a:spcAft>
                <a:spcPts val="0"/>
              </a:spcAft>
              <a:buClrTx/>
              <a:buSzTx/>
              <a:buFontTx/>
              <a:buNone/>
              <a:tabLst/>
              <a:defRPr/>
            </a:pPr>
            <a:r>
              <a:rPr lang="el-GR" sz="550">
                <a:solidFill>
                  <a:srgbClr val="FFFFFF"/>
                </a:solidFill>
                <a:latin typeface="Trebuchet MS" panose="020B0703020202090204" pitchFamily="34" charset="0"/>
                <a:cs typeface="Arial"/>
              </a:rPr>
              <a:t>Η ΜΕΤΑΦΛΕΓΜΟΝΩΔΗΣ ΥΠΕΡΜΕΛΑΓΧΡΩΣΗ ΕΙΝΑΙ ΤΟ ΑΠΟΤΕΛΕΣΜΑ ΤΗΣ </a:t>
            </a:r>
            <a:r>
              <a:rPr lang="el-GR" sz="550" b="1">
                <a:solidFill>
                  <a:srgbClr val="FFFFFF"/>
                </a:solidFill>
                <a:latin typeface="Trebuchet MS" panose="020B0703020202090204" pitchFamily="34" charset="0"/>
                <a:cs typeface="Arial"/>
              </a:rPr>
              <a:t>ΥΠΕΡΠΑΡΑΓΩΓΗΣ ΜΕΛΑΝΙΝΗΣ ΜΕΤΑ ΑΠΟ ΚΑΠΟΙΑ ΦΛΕΓΜΟΝΗ</a:t>
            </a:r>
            <a:r>
              <a:rPr lang="el-GR" sz="550">
                <a:solidFill>
                  <a:srgbClr val="FFFFFF"/>
                </a:solidFill>
                <a:latin typeface="Trebuchet MS" panose="020B0703020202090204" pitchFamily="34" charset="0"/>
                <a:cs typeface="Arial"/>
              </a:rPr>
              <a:t>. ΣΤΑ ΣΥΝΗΘΗ ΑΙΤΙΑ ΣΥΓΚΑΤΑΛΕΓΟΝΤΑΙ ΟΙ ΑΚΜΗ, ΟΙ ΦΛΕΓΜΟΝΩΔΕΙΣ ΔΙΑΤΑΡΑΧΕΣ, ΑΛΛΑ ΚΑΙ ΟΡΙΣΜΕΝΕΣ ΔΕΡΜΑΤΟΛΟΓΙΚΕΣ ΠΡΑΞΕΙΣ</a:t>
            </a:r>
            <a:r>
              <a:rPr lang="en-GB" sz="550">
                <a:solidFill>
                  <a:srgbClr val="FFFFFF"/>
                </a:solidFill>
                <a:latin typeface="Trebuchet MS" panose="020B0703020202090204" pitchFamily="34" charset="0"/>
                <a:cs typeface="Arial"/>
              </a:rPr>
              <a:t>.</a:t>
            </a:r>
            <a:endParaRPr lang="el-GR" sz="550">
              <a:solidFill>
                <a:srgbClr val="FFFFFF"/>
              </a:solidFill>
              <a:latin typeface="Trebuchet MS" panose="020B0703020202090204" pitchFamily="34" charset="0"/>
              <a:cs typeface="Arial"/>
            </a:endParaRPr>
          </a:p>
          <a:p>
            <a:pPr marL="12700" marR="0" lvl="0" indent="0" defTabSz="914400" eaLnBrk="1" fontAlgn="auto" latinLnBrk="0" hangingPunct="1">
              <a:lnSpc>
                <a:spcPct val="100000"/>
              </a:lnSpc>
              <a:spcBef>
                <a:spcPts val="135"/>
              </a:spcBef>
              <a:spcAft>
                <a:spcPts val="0"/>
              </a:spcAft>
              <a:buClrTx/>
              <a:buSzTx/>
              <a:buFontTx/>
              <a:buNone/>
              <a:tabLst/>
              <a:defRPr/>
            </a:pPr>
            <a:r>
              <a:rPr lang="el-GR" sz="550">
                <a:solidFill>
                  <a:srgbClr val="FFFFFF"/>
                </a:solidFill>
                <a:latin typeface="Trebuchet MS" panose="020B0703020202090204" pitchFamily="34" charset="0"/>
                <a:cs typeface="Arial"/>
              </a:rPr>
              <a:t>ΕΜΦΑΝΙΖΕΤΑΙ ΩΣ</a:t>
            </a:r>
            <a:r>
              <a:rPr lang="el-GR" sz="550">
                <a:latin typeface="Trebuchet MS" panose="020B0703020202090204" pitchFamily="34" charset="0"/>
                <a:cs typeface="Arial"/>
              </a:rPr>
              <a:t> </a:t>
            </a:r>
            <a:r>
              <a:rPr lang="el-GR" sz="550" b="1">
                <a:solidFill>
                  <a:srgbClr val="FFFFFF"/>
                </a:solidFill>
                <a:latin typeface="Trebuchet MS" panose="020B0703020202090204" pitchFamily="34" charset="0"/>
                <a:cs typeface="Arial"/>
              </a:rPr>
              <a:t>ΑΚΑΝΟΝΙΣΤΕΣ ΜΕΛΑΓΧΡΩΜΑΤΙΚΕΣ ΚΗΛΙΔΕΣ</a:t>
            </a:r>
            <a:r>
              <a:rPr lang="en-GB" sz="550" b="1">
                <a:solidFill>
                  <a:srgbClr val="FFFFFF"/>
                </a:solidFill>
                <a:latin typeface="Trebuchet MS" panose="020B0703020202090204" pitchFamily="34" charset="0"/>
                <a:cs typeface="Arial"/>
              </a:rPr>
              <a:t> </a:t>
            </a:r>
            <a:r>
              <a:rPr lang="el-GR" sz="550">
                <a:solidFill>
                  <a:srgbClr val="FFFFFF"/>
                </a:solidFill>
                <a:latin typeface="Trebuchet MS" panose="020B0703020202090204" pitchFamily="34" charset="0"/>
                <a:cs typeface="Arial"/>
              </a:rPr>
              <a:t>ΣΤΗΝ ΠΕΡΙΟΧΗ ΤΗΣ ΑΡΧΙΚΗΣ ΦΛΕΓΜΟΝΗΣ Ή ΤΡΑΥΜΑΤΙΣΜΟΥ. </a:t>
            </a:r>
            <a:endParaRPr lang="en-GB" sz="550">
              <a:latin typeface="Trebuchet MS" panose="020B0703020202090204" pitchFamily="34" charset="0"/>
              <a:cs typeface="Arial"/>
            </a:endParaRPr>
          </a:p>
        </p:txBody>
      </p:sp>
      <p:sp>
        <p:nvSpPr>
          <p:cNvPr id="69" name="object 69"/>
          <p:cNvSpPr txBox="1"/>
          <p:nvPr/>
        </p:nvSpPr>
        <p:spPr>
          <a:xfrm>
            <a:off x="4920542" y="1838625"/>
            <a:ext cx="1255395" cy="167995"/>
          </a:xfrm>
          <a:prstGeom prst="rect">
            <a:avLst/>
          </a:prstGeom>
        </p:spPr>
        <p:txBody>
          <a:bodyPr vert="horz" wrap="square" lIns="0" tIns="13970" rIns="0" bIns="0" rtlCol="0">
            <a:spAutoFit/>
          </a:bodyPr>
          <a:lstStyle/>
          <a:p>
            <a:pPr marL="12700" algn="r">
              <a:lnSpc>
                <a:spcPts val="600"/>
              </a:lnSpc>
              <a:spcBef>
                <a:spcPts val="110"/>
              </a:spcBef>
            </a:pPr>
            <a:r>
              <a:rPr lang="el-GR" sz="700" b="1">
                <a:latin typeface="Trebuchet MS" panose="020B0703020202090204" pitchFamily="34" charset="0"/>
                <a:cs typeface="Arial"/>
              </a:rPr>
              <a:t>ΜΕΤΑΦΛΕΓΜΟΝΩΔΗΣ ΥΠΕΡΜΕΛΑΓΧΡΩΣΗ</a:t>
            </a:r>
            <a:endParaRPr lang="el-GR" sz="700">
              <a:latin typeface="Trebuchet MS" panose="020B0703020202090204" pitchFamily="34" charset="0"/>
              <a:cs typeface="Arial"/>
            </a:endParaRPr>
          </a:p>
        </p:txBody>
      </p:sp>
      <p:grpSp>
        <p:nvGrpSpPr>
          <p:cNvPr id="70" name="object 70"/>
          <p:cNvGrpSpPr/>
          <p:nvPr/>
        </p:nvGrpSpPr>
        <p:grpSpPr>
          <a:xfrm>
            <a:off x="0" y="10376"/>
            <a:ext cx="6139815" cy="4957445"/>
            <a:chOff x="0" y="10376"/>
            <a:chExt cx="6139815" cy="4957445"/>
          </a:xfrm>
        </p:grpSpPr>
        <p:sp>
          <p:nvSpPr>
            <p:cNvPr id="71" name="object 71"/>
            <p:cNvSpPr/>
            <p:nvPr/>
          </p:nvSpPr>
          <p:spPr>
            <a:xfrm>
              <a:off x="5357536" y="1734684"/>
              <a:ext cx="775335" cy="1069975"/>
            </a:xfrm>
            <a:custGeom>
              <a:avLst/>
              <a:gdLst/>
              <a:ahLst/>
              <a:cxnLst/>
              <a:rect l="l" t="t" r="r" b="b"/>
              <a:pathLst>
                <a:path w="775335" h="1069975">
                  <a:moveTo>
                    <a:pt x="775055" y="930338"/>
                  </a:moveTo>
                  <a:lnTo>
                    <a:pt x="775055" y="0"/>
                  </a:lnTo>
                  <a:lnTo>
                    <a:pt x="0" y="0"/>
                  </a:lnTo>
                  <a:lnTo>
                    <a:pt x="0" y="1069708"/>
                  </a:lnTo>
                  <a:lnTo>
                    <a:pt x="209003" y="1069708"/>
                  </a:lnTo>
                </a:path>
              </a:pathLst>
            </a:custGeom>
            <a:ln w="12852">
              <a:solidFill>
                <a:srgbClr val="FFFFFF"/>
              </a:solidFill>
            </a:ln>
          </p:spPr>
          <p:txBody>
            <a:bodyPr wrap="square" lIns="0" tIns="0" rIns="0" bIns="0" rtlCol="0"/>
            <a:lstStyle/>
            <a:p>
              <a:endParaRPr>
                <a:latin typeface="Trebuchet MS" panose="020B0703020202090204" pitchFamily="34" charset="0"/>
              </a:endParaRPr>
            </a:p>
          </p:txBody>
        </p:sp>
        <p:pic>
          <p:nvPicPr>
            <p:cNvPr id="72" name="object 72"/>
            <p:cNvPicPr/>
            <p:nvPr/>
          </p:nvPicPr>
          <p:blipFill>
            <a:blip r:embed="rId13" cstate="print"/>
            <a:stretch>
              <a:fillRect/>
            </a:stretch>
          </p:blipFill>
          <p:spPr>
            <a:xfrm>
              <a:off x="0" y="10376"/>
              <a:ext cx="5041760" cy="4957406"/>
            </a:xfrm>
            <a:prstGeom prst="rect">
              <a:avLst/>
            </a:prstGeom>
          </p:spPr>
        </p:pic>
        <p:pic>
          <p:nvPicPr>
            <p:cNvPr id="73" name="object 73"/>
            <p:cNvPicPr/>
            <p:nvPr/>
          </p:nvPicPr>
          <p:blipFill>
            <a:blip r:embed="rId14" cstate="print"/>
            <a:stretch>
              <a:fillRect/>
            </a:stretch>
          </p:blipFill>
          <p:spPr>
            <a:xfrm>
              <a:off x="2837891" y="1728254"/>
              <a:ext cx="787933" cy="1088986"/>
            </a:xfrm>
            <a:prstGeom prst="rect">
              <a:avLst/>
            </a:prstGeom>
          </p:spPr>
        </p:pic>
        <p:pic>
          <p:nvPicPr>
            <p:cNvPr id="74" name="object 74"/>
            <p:cNvPicPr/>
            <p:nvPr/>
          </p:nvPicPr>
          <p:blipFill>
            <a:blip r:embed="rId15" cstate="print"/>
            <a:stretch>
              <a:fillRect/>
            </a:stretch>
          </p:blipFill>
          <p:spPr>
            <a:xfrm>
              <a:off x="329590" y="1728254"/>
              <a:ext cx="787920" cy="1082573"/>
            </a:xfrm>
            <a:prstGeom prst="rect">
              <a:avLst/>
            </a:prstGeom>
          </p:spPr>
        </p:pic>
      </p:grpSp>
      <p:sp>
        <p:nvSpPr>
          <p:cNvPr id="75" name="object 75"/>
          <p:cNvSpPr txBox="1"/>
          <p:nvPr/>
        </p:nvSpPr>
        <p:spPr>
          <a:xfrm>
            <a:off x="444500" y="1763528"/>
            <a:ext cx="614239" cy="167995"/>
          </a:xfrm>
          <a:prstGeom prst="rect">
            <a:avLst/>
          </a:prstGeom>
        </p:spPr>
        <p:txBody>
          <a:bodyPr vert="horz" wrap="square" lIns="0" tIns="13970" rIns="0" bIns="0" rtlCol="0">
            <a:spAutoFit/>
          </a:bodyPr>
          <a:lstStyle/>
          <a:p>
            <a:pPr marL="12700" algn="r">
              <a:lnSpc>
                <a:spcPct val="100000"/>
              </a:lnSpc>
              <a:spcBef>
                <a:spcPts val="110"/>
              </a:spcBef>
            </a:pPr>
            <a:r>
              <a:rPr lang="el-GR" sz="1000" b="1">
                <a:latin typeface="Trebuchet MS" panose="020B0703020202090204" pitchFamily="34" charset="0"/>
                <a:cs typeface="Arial"/>
              </a:rPr>
              <a:t>ΗΛΙΑΚΕΣ</a:t>
            </a:r>
            <a:endParaRPr sz="1000">
              <a:latin typeface="Trebuchet MS" panose="020B0703020202090204" pitchFamily="34" charset="0"/>
              <a:cs typeface="Arial"/>
            </a:endParaRPr>
          </a:p>
        </p:txBody>
      </p:sp>
      <p:sp>
        <p:nvSpPr>
          <p:cNvPr id="76" name="object 76"/>
          <p:cNvSpPr txBox="1"/>
          <p:nvPr/>
        </p:nvSpPr>
        <p:spPr>
          <a:xfrm>
            <a:off x="428593" y="1855548"/>
            <a:ext cx="644759" cy="167995"/>
          </a:xfrm>
          <a:prstGeom prst="rect">
            <a:avLst/>
          </a:prstGeom>
        </p:spPr>
        <p:txBody>
          <a:bodyPr vert="horz" wrap="square" lIns="0" tIns="13970" rIns="0" bIns="0" rtlCol="0" anchor="t">
            <a:spAutoFit/>
          </a:bodyPr>
          <a:lstStyle/>
          <a:p>
            <a:pPr marL="12700" algn="r">
              <a:lnSpc>
                <a:spcPct val="100000"/>
              </a:lnSpc>
              <a:spcBef>
                <a:spcPts val="110"/>
              </a:spcBef>
            </a:pPr>
            <a:r>
              <a:rPr lang="el-GR" sz="1000" b="1">
                <a:latin typeface="Trebuchet MS"/>
                <a:cs typeface="Arial"/>
              </a:rPr>
              <a:t>ΦΑΚΙΔΕΣ</a:t>
            </a:r>
            <a:endParaRPr lang="el-GR" sz="1000">
              <a:latin typeface="Trebuchet MS"/>
              <a:cs typeface="Arial"/>
            </a:endParaRPr>
          </a:p>
        </p:txBody>
      </p:sp>
      <p:sp>
        <p:nvSpPr>
          <p:cNvPr id="77" name="object 77"/>
          <p:cNvSpPr txBox="1"/>
          <p:nvPr/>
        </p:nvSpPr>
        <p:spPr>
          <a:xfrm>
            <a:off x="2825190" y="2831995"/>
            <a:ext cx="1399041" cy="720069"/>
          </a:xfrm>
          <a:prstGeom prst="rect">
            <a:avLst/>
          </a:prstGeom>
        </p:spPr>
        <p:txBody>
          <a:bodyPr vert="horz" wrap="square" lIns="0" tIns="17145" rIns="0" bIns="0" rtlCol="0">
            <a:spAutoFit/>
          </a:bodyPr>
          <a:lstStyle/>
          <a:p>
            <a:pPr marL="12700">
              <a:spcBef>
                <a:spcPts val="135"/>
              </a:spcBef>
            </a:pPr>
            <a:r>
              <a:rPr lang="el-GR" sz="550">
                <a:solidFill>
                  <a:srgbClr val="FFFFFF"/>
                </a:solidFill>
                <a:latin typeface="Trebuchet MS" panose="020B0703020202090204" pitchFamily="34" charset="0"/>
                <a:cs typeface="Arial"/>
              </a:rPr>
              <a:t>ΤΟ ΜΕΛΑΣΜΑ </a:t>
            </a:r>
            <a:r>
              <a:rPr lang="el-GR" sz="550" b="1">
                <a:solidFill>
                  <a:srgbClr val="FFFFFF"/>
                </a:solidFill>
                <a:latin typeface="Trebuchet MS" panose="020B0703020202090204" pitchFamily="34" charset="0"/>
                <a:cs typeface="Arial"/>
              </a:rPr>
              <a:t>ΕΚΔΗΛΩΝΕΤΑΙ ΩΣ ΔΥΣΧΡΩΜΙΕΣ ΑΝΟΙΧΤΟΥ ΕΩΣ ΣΚΟΥΡΟΥ ΚΑΦΕ ΧΡΩΜΑΤΟΣ</a:t>
            </a:r>
            <a:r>
              <a:rPr lang="en-GB" sz="550" b="1">
                <a:solidFill>
                  <a:srgbClr val="FFFFFF"/>
                </a:solidFill>
                <a:latin typeface="Trebuchet MS" panose="020B0703020202090204" pitchFamily="34" charset="0"/>
                <a:cs typeface="Arial"/>
              </a:rPr>
              <a:t>,</a:t>
            </a:r>
            <a:r>
              <a:rPr lang="el-GR" sz="550" b="1">
                <a:solidFill>
                  <a:srgbClr val="FFFFFF"/>
                </a:solidFill>
                <a:latin typeface="Trebuchet MS" panose="020B0703020202090204" pitchFamily="34" charset="0"/>
                <a:cs typeface="Arial"/>
              </a:rPr>
              <a:t> ΕΝΩ ΕΧΕΙ ΣΥΜΜΕΤΡΙΚΗ ΚΑΤΑΝΟΜΗ ΚΑΙ ΑΚΑΝΟΝΙΣΤΑ ΟΡΙΑ</a:t>
            </a:r>
            <a:r>
              <a:rPr lang="el-GR" sz="550">
                <a:solidFill>
                  <a:srgbClr val="FFFFFF"/>
                </a:solidFill>
                <a:latin typeface="Trebuchet MS" panose="020B0703020202090204" pitchFamily="34" charset="0"/>
                <a:cs typeface="Arial"/>
              </a:rPr>
              <a:t>.</a:t>
            </a:r>
          </a:p>
          <a:p>
            <a:pPr marL="12700">
              <a:spcBef>
                <a:spcPts val="135"/>
              </a:spcBef>
            </a:pPr>
            <a:r>
              <a:rPr lang="el-GR" sz="550">
                <a:solidFill>
                  <a:srgbClr val="FFFFFF"/>
                </a:solidFill>
                <a:latin typeface="Trebuchet MS" panose="020B0703020202090204" pitchFamily="34" charset="0"/>
                <a:cs typeface="Arial"/>
              </a:rPr>
              <a:t>ΕΜΦΑΝΙΖΕΤΑΙ ΣΥΝΗΘΩΣ ΣΤΑ ΖΥΓΩΜΑΤΙΚΑ, ΤΟ ΜΕΤΩΠΟ, ΚΑΙ ΤΗΝ ΠΕΡΙΟΧΗ ΤΟΥ ΑΝΩ ΧΕΙΛΟΥΣ.</a:t>
            </a:r>
          </a:p>
          <a:p>
            <a:pPr marL="12700">
              <a:spcBef>
                <a:spcPts val="135"/>
              </a:spcBef>
            </a:pPr>
            <a:r>
              <a:rPr lang="el-GR" sz="550" b="1">
                <a:solidFill>
                  <a:srgbClr val="FFFFFF"/>
                </a:solidFill>
                <a:latin typeface="Trebuchet MS" panose="020B0703020202090204" pitchFamily="34" charset="0"/>
                <a:cs typeface="Arial"/>
              </a:rPr>
              <a:t>ΣΥΝΗΘΩΣ ΕΠΙΔΕΙΝΩΝΕΤΑΙ ΤΟ ΚΑΛΟΚΑΙΡΙ</a:t>
            </a:r>
            <a:r>
              <a:rPr lang="en-GB" sz="550" b="1">
                <a:solidFill>
                  <a:srgbClr val="FFFFFF"/>
                </a:solidFill>
                <a:latin typeface="Trebuchet MS" panose="020B0703020202090204" pitchFamily="34" charset="0"/>
                <a:cs typeface="Arial"/>
              </a:rPr>
              <a:t>.</a:t>
            </a:r>
            <a:endParaRPr lang="en-GB" sz="550">
              <a:latin typeface="Trebuchet MS" panose="020B0703020202090204" pitchFamily="34" charset="0"/>
              <a:cs typeface="Arial"/>
            </a:endParaRPr>
          </a:p>
        </p:txBody>
      </p:sp>
      <p:sp>
        <p:nvSpPr>
          <p:cNvPr id="82" name="object 82"/>
          <p:cNvSpPr txBox="1"/>
          <p:nvPr/>
        </p:nvSpPr>
        <p:spPr>
          <a:xfrm>
            <a:off x="2973880" y="1763528"/>
            <a:ext cx="600710" cy="167995"/>
          </a:xfrm>
          <a:prstGeom prst="rect">
            <a:avLst/>
          </a:prstGeom>
        </p:spPr>
        <p:txBody>
          <a:bodyPr vert="horz" wrap="square" lIns="0" tIns="13970" rIns="0" bIns="0" rtlCol="0">
            <a:spAutoFit/>
          </a:bodyPr>
          <a:lstStyle/>
          <a:p>
            <a:pPr marL="12700" algn="r">
              <a:lnSpc>
                <a:spcPct val="100000"/>
              </a:lnSpc>
              <a:spcBef>
                <a:spcPts val="110"/>
              </a:spcBef>
            </a:pPr>
            <a:r>
              <a:rPr lang="el-GR" sz="1000" b="1">
                <a:latin typeface="Trebuchet MS" panose="020B0703020202090204" pitchFamily="34" charset="0"/>
                <a:cs typeface="Arial"/>
              </a:rPr>
              <a:t>ΜΕΛΑΣΜΑ</a:t>
            </a:r>
            <a:endParaRPr sz="1000">
              <a:latin typeface="Trebuchet MS" panose="020B0703020202090204" pitchFamily="34" charset="0"/>
              <a:cs typeface="Arial"/>
            </a:endParaRPr>
          </a:p>
        </p:txBody>
      </p:sp>
      <p:sp>
        <p:nvSpPr>
          <p:cNvPr id="83" name="object 83"/>
          <p:cNvSpPr txBox="1"/>
          <p:nvPr/>
        </p:nvSpPr>
        <p:spPr>
          <a:xfrm>
            <a:off x="316884" y="2831995"/>
            <a:ext cx="1399040" cy="680956"/>
          </a:xfrm>
          <a:prstGeom prst="rect">
            <a:avLst/>
          </a:prstGeom>
        </p:spPr>
        <p:txBody>
          <a:bodyPr vert="horz" wrap="square" lIns="0" tIns="39370" rIns="0" bIns="0" rtlCol="0">
            <a:spAutoFit/>
          </a:bodyPr>
          <a:lstStyle/>
          <a:p>
            <a:pPr marL="12700">
              <a:lnSpc>
                <a:spcPts val="570"/>
              </a:lnSpc>
              <a:spcBef>
                <a:spcPts val="135"/>
              </a:spcBef>
            </a:pPr>
            <a:r>
              <a:rPr lang="el-GR" sz="550" b="1">
                <a:solidFill>
                  <a:srgbClr val="FFFFFF"/>
                </a:solidFill>
                <a:latin typeface="Trebuchet MS" panose="020B0703020202090204" pitchFamily="34" charset="0"/>
                <a:cs typeface="Arial"/>
              </a:rPr>
              <a:t>ΓΝΩΣΤΕΣ ΚΑΙ ΩΣ «ΚΗΛΙΔΕΣ ΓΗΡΑΝΣΗΣ» </a:t>
            </a:r>
            <a:r>
              <a:rPr lang="el-GR" sz="550">
                <a:solidFill>
                  <a:srgbClr val="FFFFFF"/>
                </a:solidFill>
                <a:latin typeface="Trebuchet MS" panose="020B0703020202090204" pitchFamily="34" charset="0"/>
                <a:cs typeface="Arial"/>
              </a:rPr>
              <a:t>Ή «ΚΗΛΙΔΕΣ ΑΠΟ ΤΟΝ ΗΛΙΟ», ΕΚΔΗΛΩΝΟΝΤΑΙ ΩΣ </a:t>
            </a:r>
            <a:r>
              <a:rPr lang="el-GR" sz="550" b="1">
                <a:solidFill>
                  <a:srgbClr val="FFFFFF"/>
                </a:solidFill>
                <a:latin typeface="Trebuchet MS" panose="020B0703020202090204" pitchFamily="34" charset="0"/>
                <a:cs typeface="Arial"/>
              </a:rPr>
              <a:t>ΕΠΙΠΕΔΕΣ ΚΗΛΙΔΕΣ ΜΕ ΣΑΦΕΣ ΠΕΡΙΓΡΑΜΜΑ ΚΑΙ ΣΚΟΥΡΟ ΚΑΦΕ ΧΡΩΜΑ</a:t>
            </a:r>
            <a:r>
              <a:rPr lang="el-GR" sz="550">
                <a:solidFill>
                  <a:srgbClr val="FFFFFF"/>
                </a:solidFill>
                <a:latin typeface="Trebuchet MS" panose="020B0703020202090204" pitchFamily="34" charset="0"/>
                <a:cs typeface="Arial"/>
              </a:rPr>
              <a:t>.</a:t>
            </a:r>
          </a:p>
          <a:p>
            <a:pPr marL="12700">
              <a:lnSpc>
                <a:spcPts val="570"/>
              </a:lnSpc>
              <a:spcBef>
                <a:spcPts val="135"/>
              </a:spcBef>
            </a:pPr>
            <a:r>
              <a:rPr lang="el-GR" sz="550">
                <a:solidFill>
                  <a:srgbClr val="FFFFFF"/>
                </a:solidFill>
                <a:latin typeface="Trebuchet MS" panose="020B0703020202090204" pitchFamily="34" charset="0"/>
                <a:cs typeface="Arial"/>
              </a:rPr>
              <a:t>ΕΜΦΑΝΙΖΟΝΤΑΙ ΣΥΝΗΘΩΣ ΣΤΟ ΠΡΟΣΩΠΟ ΚΑΙ ΣΤΑ ΧΕΡΙΑ. </a:t>
            </a:r>
          </a:p>
          <a:p>
            <a:pPr marL="12700">
              <a:lnSpc>
                <a:spcPts val="570"/>
              </a:lnSpc>
              <a:spcBef>
                <a:spcPts val="135"/>
              </a:spcBef>
            </a:pPr>
            <a:r>
              <a:rPr lang="el-GR" sz="550">
                <a:solidFill>
                  <a:srgbClr val="FFFFFF"/>
                </a:solidFill>
                <a:latin typeface="Trebuchet MS" panose="020B0703020202090204" pitchFamily="34" charset="0"/>
                <a:cs typeface="Arial"/>
              </a:rPr>
              <a:t>Η ΕΝΤΑΣΗ ΤΟΥΣ </a:t>
            </a:r>
            <a:r>
              <a:rPr lang="el-GR" sz="550" b="1">
                <a:solidFill>
                  <a:srgbClr val="FFFFFF"/>
                </a:solidFill>
                <a:latin typeface="Trebuchet MS" panose="020B0703020202090204" pitchFamily="34" charset="0"/>
                <a:cs typeface="Arial"/>
              </a:rPr>
              <a:t>ΔΕΝ ΕΠΗΡΕΑΖΕΤΑΙ ΑΠΟ ΤΙΣ ΕΠΟΧΕΣ</a:t>
            </a:r>
            <a:r>
              <a:rPr lang="el-GR" sz="550">
                <a:solidFill>
                  <a:srgbClr val="FFFFFF"/>
                </a:solidFill>
                <a:latin typeface="Trebuchet MS" panose="020B0703020202090204" pitchFamily="34" charset="0"/>
                <a:cs typeface="Arial"/>
              </a:rPr>
              <a:t>.</a:t>
            </a:r>
            <a:endParaRPr lang="en-GB" sz="550">
              <a:latin typeface="Trebuchet MS" panose="020B0703020202090204" pitchFamily="34" charset="0"/>
              <a:cs typeface="Arial"/>
            </a:endParaRPr>
          </a:p>
        </p:txBody>
      </p:sp>
      <p:grpSp>
        <p:nvGrpSpPr>
          <p:cNvPr id="88" name="object 88"/>
          <p:cNvGrpSpPr/>
          <p:nvPr/>
        </p:nvGrpSpPr>
        <p:grpSpPr>
          <a:xfrm>
            <a:off x="329590" y="1728258"/>
            <a:ext cx="3296285" cy="1089025"/>
            <a:chOff x="329590" y="1728258"/>
            <a:chExt cx="3296285" cy="1089025"/>
          </a:xfrm>
        </p:grpSpPr>
        <p:sp>
          <p:nvSpPr>
            <p:cNvPr id="89" name="object 89"/>
            <p:cNvSpPr/>
            <p:nvPr/>
          </p:nvSpPr>
          <p:spPr>
            <a:xfrm>
              <a:off x="336016" y="1734684"/>
              <a:ext cx="775335" cy="1069975"/>
            </a:xfrm>
            <a:custGeom>
              <a:avLst/>
              <a:gdLst/>
              <a:ahLst/>
              <a:cxnLst/>
              <a:rect l="l" t="t" r="r" b="b"/>
              <a:pathLst>
                <a:path w="775335" h="1069975">
                  <a:moveTo>
                    <a:pt x="775055" y="930338"/>
                  </a:moveTo>
                  <a:lnTo>
                    <a:pt x="775055" y="0"/>
                  </a:lnTo>
                  <a:lnTo>
                    <a:pt x="0" y="0"/>
                  </a:lnTo>
                  <a:lnTo>
                    <a:pt x="0" y="1069708"/>
                  </a:lnTo>
                  <a:lnTo>
                    <a:pt x="209003" y="1069708"/>
                  </a:lnTo>
                </a:path>
              </a:pathLst>
            </a:custGeom>
            <a:ln w="12852">
              <a:solidFill>
                <a:srgbClr val="FFFFFF"/>
              </a:solidFill>
            </a:ln>
          </p:spPr>
          <p:txBody>
            <a:bodyPr wrap="square" lIns="0" tIns="0" rIns="0" bIns="0" rtlCol="0"/>
            <a:lstStyle/>
            <a:p>
              <a:endParaRPr>
                <a:latin typeface="Trebuchet MS" panose="020B0703020202090204" pitchFamily="34" charset="0"/>
              </a:endParaRPr>
            </a:p>
          </p:txBody>
        </p:sp>
        <p:sp>
          <p:nvSpPr>
            <p:cNvPr id="90" name="object 90"/>
            <p:cNvSpPr/>
            <p:nvPr/>
          </p:nvSpPr>
          <p:spPr>
            <a:xfrm>
              <a:off x="2844323" y="1734684"/>
              <a:ext cx="775335" cy="1076325"/>
            </a:xfrm>
            <a:custGeom>
              <a:avLst/>
              <a:gdLst/>
              <a:ahLst/>
              <a:cxnLst/>
              <a:rect l="l" t="t" r="r" b="b"/>
              <a:pathLst>
                <a:path w="775335" h="1076325">
                  <a:moveTo>
                    <a:pt x="775055" y="935901"/>
                  </a:moveTo>
                  <a:lnTo>
                    <a:pt x="775055" y="0"/>
                  </a:lnTo>
                  <a:lnTo>
                    <a:pt x="0" y="0"/>
                  </a:lnTo>
                  <a:lnTo>
                    <a:pt x="0" y="1076134"/>
                  </a:lnTo>
                  <a:lnTo>
                    <a:pt x="208991" y="1076134"/>
                  </a:lnTo>
                </a:path>
              </a:pathLst>
            </a:custGeom>
            <a:ln w="12852">
              <a:solidFill>
                <a:srgbClr val="FFFFFF"/>
              </a:solidFill>
            </a:ln>
          </p:spPr>
          <p:txBody>
            <a:bodyPr wrap="square" lIns="0" tIns="0" rIns="0" bIns="0" rtlCol="0"/>
            <a:lstStyle/>
            <a:p>
              <a:endParaRPr>
                <a:latin typeface="Trebuchet MS" panose="020B0703020202090204" pitchFamily="34" charset="0"/>
              </a:endParaRPr>
            </a:p>
          </p:txBody>
        </p:sp>
      </p:grpSp>
      <p:sp>
        <p:nvSpPr>
          <p:cNvPr id="91" name="object 91"/>
          <p:cNvSpPr txBox="1"/>
          <p:nvPr/>
        </p:nvSpPr>
        <p:spPr>
          <a:xfrm>
            <a:off x="365354" y="3803596"/>
            <a:ext cx="6868964" cy="795089"/>
          </a:xfrm>
          <a:prstGeom prst="rect">
            <a:avLst/>
          </a:prstGeom>
        </p:spPr>
        <p:txBody>
          <a:bodyPr vert="horz" wrap="square" lIns="0" tIns="12700" rIns="0" bIns="0" rtlCol="0">
            <a:spAutoFit/>
          </a:bodyPr>
          <a:lstStyle/>
          <a:p>
            <a:pPr marL="12700">
              <a:lnSpc>
                <a:spcPts val="2000"/>
              </a:lnSpc>
              <a:spcBef>
                <a:spcPts val="100"/>
              </a:spcBef>
            </a:pPr>
            <a:r>
              <a:rPr lang="el-GR" sz="2200" b="1">
                <a:solidFill>
                  <a:srgbClr val="FFFFFF"/>
                </a:solidFill>
                <a:latin typeface="Trebuchet MS" panose="020B0703020202090204" pitchFamily="34" charset="0"/>
                <a:cs typeface="Arial"/>
              </a:rPr>
              <a:t>ΜΕΛΑΓΧΡΩΜΑΤΙΚΕΣ ΔΙΑΤΑΡΑΧΕΣ, ΕΠΙΠΟΛΑΣΜΟΣ, ΑΝΤΙΚΤΥΠΟΣ ΣΤΗΝ ΠΟΙΟΤΗΤΑ ΖΩΗΣ, </a:t>
            </a:r>
          </a:p>
          <a:p>
            <a:pPr marL="12700">
              <a:lnSpc>
                <a:spcPts val="2000"/>
              </a:lnSpc>
              <a:spcBef>
                <a:spcPts val="100"/>
              </a:spcBef>
            </a:pPr>
            <a:r>
              <a:rPr lang="el-GR" sz="2200" b="1">
                <a:solidFill>
                  <a:srgbClr val="FFFFFF"/>
                </a:solidFill>
                <a:latin typeface="Trebuchet MS" panose="020B0703020202090204" pitchFamily="34" charset="0"/>
                <a:cs typeface="Arial"/>
              </a:rPr>
              <a:t>ΚΟΙΝΩΝΙΚΟΣ ΣΤΙΓΜΑΤΙΣΜΟΣ:</a:t>
            </a:r>
            <a:endParaRPr lang="el-GR" sz="2200">
              <a:latin typeface="Trebuchet MS" panose="020B0703020202090204" pitchFamily="34" charset="0"/>
              <a:cs typeface="Arial"/>
            </a:endParaRPr>
          </a:p>
        </p:txBody>
      </p:sp>
      <p:sp>
        <p:nvSpPr>
          <p:cNvPr id="93" name="object 93"/>
          <p:cNvSpPr txBox="1"/>
          <p:nvPr/>
        </p:nvSpPr>
        <p:spPr>
          <a:xfrm>
            <a:off x="2490369" y="4359120"/>
            <a:ext cx="203200" cy="228268"/>
          </a:xfrm>
          <a:prstGeom prst="rect">
            <a:avLst/>
          </a:prstGeom>
        </p:spPr>
        <p:txBody>
          <a:bodyPr vert="horz" wrap="square" lIns="0" tIns="12700" rIns="0" bIns="0" rtlCol="0">
            <a:spAutoFit/>
          </a:bodyPr>
          <a:lstStyle/>
          <a:p>
            <a:pPr marL="12700">
              <a:lnSpc>
                <a:spcPct val="100000"/>
              </a:lnSpc>
              <a:spcBef>
                <a:spcPts val="100"/>
              </a:spcBef>
            </a:pPr>
            <a:endParaRPr sz="1400">
              <a:latin typeface="Trebuchet MS" panose="020B0703020202090204" pitchFamily="34" charset="0"/>
              <a:cs typeface="Arial"/>
            </a:endParaRPr>
          </a:p>
        </p:txBody>
      </p:sp>
      <p:sp>
        <p:nvSpPr>
          <p:cNvPr id="94" name="object 94"/>
          <p:cNvSpPr txBox="1"/>
          <p:nvPr/>
        </p:nvSpPr>
        <p:spPr>
          <a:xfrm>
            <a:off x="336016" y="4522607"/>
            <a:ext cx="7467152" cy="351378"/>
          </a:xfrm>
          <a:prstGeom prst="rect">
            <a:avLst/>
          </a:prstGeom>
        </p:spPr>
        <p:txBody>
          <a:bodyPr vert="horz" wrap="square" lIns="0" tIns="12700" rIns="0" bIns="0" rtlCol="0">
            <a:spAutoFit/>
          </a:bodyPr>
          <a:lstStyle/>
          <a:p>
            <a:pPr marL="12700">
              <a:lnSpc>
                <a:spcPct val="100000"/>
              </a:lnSpc>
              <a:spcBef>
                <a:spcPts val="100"/>
              </a:spcBef>
              <a:tabLst>
                <a:tab pos="2362835" algn="l"/>
              </a:tabLst>
            </a:pPr>
            <a:r>
              <a:rPr lang="el-GR" sz="2200">
                <a:solidFill>
                  <a:srgbClr val="FFFFFF"/>
                </a:solidFill>
                <a:latin typeface="Trebuchet MS" panose="020B0703020202090204" pitchFamily="34" charset="0"/>
                <a:cs typeface="Arial"/>
              </a:rPr>
              <a:t>ΑΠΟΤΕΛΕΣΜΑΤΑ ΤΗΣ 1</a:t>
            </a:r>
            <a:r>
              <a:rPr lang="el-GR" sz="2200" baseline="30000">
                <a:solidFill>
                  <a:srgbClr val="FFFFFF"/>
                </a:solidFill>
                <a:latin typeface="Trebuchet MS" panose="020B0703020202090204" pitchFamily="34" charset="0"/>
                <a:cs typeface="Arial"/>
              </a:rPr>
              <a:t>ΗΣ</a:t>
            </a:r>
            <a:r>
              <a:rPr lang="el-GR" sz="2200">
                <a:solidFill>
                  <a:srgbClr val="FFFFFF"/>
                </a:solidFill>
                <a:latin typeface="Trebuchet MS" panose="020B0703020202090204" pitchFamily="34" charset="0"/>
                <a:cs typeface="Arial"/>
              </a:rPr>
              <a:t> ΜΕΓΑΛΗΣ ΔΙΕΘΝΟΥΣ ΕΡΕΥΝΑΣ</a:t>
            </a:r>
            <a:endParaRPr sz="2200">
              <a:latin typeface="Trebuchet MS" panose="020B0703020202090204" pitchFamily="34" charset="0"/>
              <a:cs typeface="Arial"/>
            </a:endParaRPr>
          </a:p>
        </p:txBody>
      </p:sp>
      <p:sp>
        <p:nvSpPr>
          <p:cNvPr id="95" name="object 95"/>
          <p:cNvSpPr/>
          <p:nvPr/>
        </p:nvSpPr>
        <p:spPr>
          <a:xfrm>
            <a:off x="9873000" y="7902002"/>
            <a:ext cx="0" cy="1004569"/>
          </a:xfrm>
          <a:custGeom>
            <a:avLst/>
            <a:gdLst/>
            <a:ahLst/>
            <a:cxnLst/>
            <a:rect l="l" t="t" r="r" b="b"/>
            <a:pathLst>
              <a:path h="1004570">
                <a:moveTo>
                  <a:pt x="0" y="0"/>
                </a:moveTo>
                <a:lnTo>
                  <a:pt x="0" y="1004150"/>
                </a:lnTo>
              </a:path>
            </a:pathLst>
          </a:custGeom>
          <a:ln w="6350">
            <a:solidFill>
              <a:srgbClr val="522583"/>
            </a:solidFill>
          </a:ln>
        </p:spPr>
        <p:txBody>
          <a:bodyPr wrap="square" lIns="0" tIns="0" rIns="0" bIns="0" rtlCol="0"/>
          <a:lstStyle/>
          <a:p>
            <a:endParaRPr>
              <a:latin typeface="Trebuchet MS" panose="020B0703020202090204" pitchFamily="34" charset="0"/>
            </a:endParaRPr>
          </a:p>
        </p:txBody>
      </p:sp>
      <p:sp>
        <p:nvSpPr>
          <p:cNvPr id="96" name="object 96"/>
          <p:cNvSpPr/>
          <p:nvPr/>
        </p:nvSpPr>
        <p:spPr>
          <a:xfrm>
            <a:off x="12308653" y="7902002"/>
            <a:ext cx="0" cy="1004569"/>
          </a:xfrm>
          <a:custGeom>
            <a:avLst/>
            <a:gdLst/>
            <a:ahLst/>
            <a:cxnLst/>
            <a:rect l="l" t="t" r="r" b="b"/>
            <a:pathLst>
              <a:path h="1004570">
                <a:moveTo>
                  <a:pt x="0" y="0"/>
                </a:moveTo>
                <a:lnTo>
                  <a:pt x="0" y="1004150"/>
                </a:lnTo>
              </a:path>
            </a:pathLst>
          </a:custGeom>
          <a:ln w="6350">
            <a:solidFill>
              <a:srgbClr val="522583"/>
            </a:solidFill>
          </a:ln>
        </p:spPr>
        <p:txBody>
          <a:bodyPr wrap="square" lIns="0" tIns="0" rIns="0" bIns="0" rtlCol="0"/>
          <a:lstStyle/>
          <a:p>
            <a:endParaRPr>
              <a:latin typeface="Trebuchet MS" panose="020B0703020202090204" pitchFamily="34" charset="0"/>
            </a:endParaRPr>
          </a:p>
        </p:txBody>
      </p:sp>
      <p:sp>
        <p:nvSpPr>
          <p:cNvPr id="97" name="object 42">
            <a:extLst>
              <a:ext uri="{FF2B5EF4-FFF2-40B4-BE49-F238E27FC236}">
                <a16:creationId xmlns:a16="http://schemas.microsoft.com/office/drawing/2014/main" id="{B517A0B0-8485-F7E2-0965-65808A9A3391}"/>
              </a:ext>
            </a:extLst>
          </p:cNvPr>
          <p:cNvSpPr txBox="1"/>
          <p:nvPr/>
        </p:nvSpPr>
        <p:spPr>
          <a:xfrm>
            <a:off x="13606540" y="4332169"/>
            <a:ext cx="727648" cy="190437"/>
          </a:xfrm>
          <a:prstGeom prst="rect">
            <a:avLst/>
          </a:prstGeom>
        </p:spPr>
        <p:txBody>
          <a:bodyPr vert="horz" wrap="square" lIns="0" tIns="13335" rIns="0" bIns="0" rtlCol="0">
            <a:spAutoFit/>
          </a:bodyPr>
          <a:lstStyle/>
          <a:p>
            <a:pPr marL="12700" algn="l">
              <a:lnSpc>
                <a:spcPct val="100000"/>
              </a:lnSpc>
              <a:spcBef>
                <a:spcPts val="105"/>
              </a:spcBef>
            </a:pPr>
            <a:r>
              <a:rPr lang="el-GR" sz="1150">
                <a:latin typeface="Trebuchet MS" panose="020B0703020202090204" pitchFamily="34" charset="0"/>
                <a:cs typeface="Arial"/>
              </a:rPr>
              <a:t>ΛΕΥΚΗ</a:t>
            </a:r>
            <a:endParaRPr sz="1150">
              <a:latin typeface="Trebuchet MS" panose="020B0703020202090204" pitchFamily="34" charset="0"/>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81900" y="1231900"/>
            <a:ext cx="3011170" cy="3303661"/>
          </a:xfrm>
          <a:prstGeom prst="rect">
            <a:avLst/>
          </a:prstGeom>
        </p:spPr>
        <p:txBody>
          <a:bodyPr vert="horz" wrap="square" lIns="0" tIns="12700" rIns="0" bIns="0" rtlCol="0">
            <a:spAutoFit/>
          </a:bodyPr>
          <a:lstStyle/>
          <a:p>
            <a:pPr marL="12700" marR="82550">
              <a:lnSpc>
                <a:spcPct val="113700"/>
              </a:lnSpc>
              <a:spcBef>
                <a:spcPts val="100"/>
              </a:spcBef>
            </a:pPr>
            <a:r>
              <a:rPr lang="el-GR" sz="1100" b="1">
                <a:latin typeface="Trebuchet MS" panose="020B0703020202090204" pitchFamily="34" charset="0"/>
                <a:cs typeface="Arial"/>
              </a:rPr>
              <a:t>Συμπεράσματα</a:t>
            </a:r>
            <a:r>
              <a:rPr sz="1100" b="1">
                <a:latin typeface="Trebuchet MS" panose="020B0703020202090204" pitchFamily="34" charset="0"/>
                <a:cs typeface="Arial"/>
              </a:rPr>
              <a:t>: </a:t>
            </a:r>
            <a:r>
              <a:rPr lang="el-GR" sz="1100">
                <a:latin typeface="Trebuchet MS" panose="020B0703020202090204" pitchFamily="34" charset="0"/>
                <a:cs typeface="Arial"/>
              </a:rPr>
              <a:t>η πρώτη αυτή μεγάλη διεθνής έρευνα για τις </a:t>
            </a:r>
            <a:r>
              <a:rPr lang="el-GR" sz="1100" err="1">
                <a:latin typeface="Trebuchet MS" panose="020B0703020202090204" pitchFamily="34" charset="0"/>
                <a:cs typeface="Arial"/>
              </a:rPr>
              <a:t>μελαγχρωματικές</a:t>
            </a:r>
            <a:r>
              <a:rPr lang="el-GR" sz="1100">
                <a:latin typeface="Trebuchet MS" panose="020B0703020202090204" pitchFamily="34" charset="0"/>
                <a:cs typeface="Arial"/>
              </a:rPr>
              <a:t> διαταραχές καταδεικνύει τον υψηλό </a:t>
            </a:r>
            <a:r>
              <a:rPr lang="el-GR" sz="1100" err="1">
                <a:latin typeface="Trebuchet MS" panose="020B0703020202090204" pitchFamily="34" charset="0"/>
                <a:cs typeface="Arial"/>
              </a:rPr>
              <a:t>επιπολασμό</a:t>
            </a:r>
            <a:r>
              <a:rPr lang="el-GR" sz="1100">
                <a:latin typeface="Trebuchet MS" panose="020B0703020202090204" pitchFamily="34" charset="0"/>
                <a:cs typeface="Arial"/>
              </a:rPr>
              <a:t> τους παγκοσμίως και τον σημαντικό αντίκτυπό τους στην ποιότητα ζωής αλλά και τον στιγματισμό που βιώνουν οι πάσχοντες, υπογραμμίζοντας την ανάγκη για εκπαίδευση πάνω στη σπουδαιότητα της </a:t>
            </a:r>
            <a:r>
              <a:rPr lang="el-GR" sz="1100" err="1">
                <a:latin typeface="Trebuchet MS" panose="020B0703020202090204" pitchFamily="34" charset="0"/>
                <a:cs typeface="Arial"/>
              </a:rPr>
              <a:t>φωτοπροστασίας</a:t>
            </a:r>
            <a:r>
              <a:rPr lang="el-GR" sz="1100">
                <a:latin typeface="Trebuchet MS" panose="020B0703020202090204" pitchFamily="34" charset="0"/>
                <a:cs typeface="Arial"/>
              </a:rPr>
              <a:t>.</a:t>
            </a:r>
          </a:p>
          <a:p>
            <a:pPr marL="12700" marR="82550">
              <a:lnSpc>
                <a:spcPct val="113700"/>
              </a:lnSpc>
              <a:spcBef>
                <a:spcPts val="100"/>
              </a:spcBef>
            </a:pPr>
            <a:endParaRPr lang="el-GR" sz="1100">
              <a:latin typeface="Trebuchet MS" panose="020B0703020202090204" pitchFamily="34" charset="0"/>
              <a:cs typeface="Arial"/>
            </a:endParaRPr>
          </a:p>
          <a:p>
            <a:pPr marL="12700" marR="82550">
              <a:lnSpc>
                <a:spcPct val="113700"/>
              </a:lnSpc>
              <a:spcBef>
                <a:spcPts val="100"/>
              </a:spcBef>
            </a:pPr>
            <a:r>
              <a:rPr lang="el-GR" sz="1100">
                <a:latin typeface="Trebuchet MS" panose="020B0703020202090204" pitchFamily="34" charset="0"/>
                <a:cs typeface="Arial"/>
              </a:rPr>
              <a:t>Η </a:t>
            </a:r>
            <a:r>
              <a:rPr lang="el-GR" sz="1100" err="1">
                <a:latin typeface="Trebuchet MS" panose="020B0703020202090204" pitchFamily="34" charset="0"/>
                <a:cs typeface="Arial"/>
              </a:rPr>
              <a:t>υπερμελάγχρωση</a:t>
            </a:r>
            <a:r>
              <a:rPr lang="el-GR" sz="1100">
                <a:latin typeface="Trebuchet MS" panose="020B0703020202090204" pitchFamily="34" charset="0"/>
                <a:cs typeface="Arial"/>
              </a:rPr>
              <a:t> επηρεάζει όλες τις ηλικίες και όλους τους τόνους δέρματος, και διακρίνεται σε 3 βασικούς τύπους: </a:t>
            </a:r>
            <a:r>
              <a:rPr lang="el-GR" sz="1100" b="1">
                <a:latin typeface="Trebuchet MS" panose="020B0703020202090204" pitchFamily="34" charset="0"/>
                <a:cs typeface="Arial"/>
              </a:rPr>
              <a:t>ηλιακές</a:t>
            </a:r>
            <a:r>
              <a:rPr lang="el-GR" sz="1100">
                <a:latin typeface="Trebuchet MS" panose="020B0703020202090204" pitchFamily="34" charset="0"/>
                <a:cs typeface="Arial"/>
              </a:rPr>
              <a:t> </a:t>
            </a:r>
            <a:r>
              <a:rPr lang="el-GR" sz="1100" b="1">
                <a:latin typeface="Trebuchet MS" panose="020B0703020202090204" pitchFamily="34" charset="0"/>
                <a:cs typeface="Arial"/>
              </a:rPr>
              <a:t>φακές</a:t>
            </a:r>
            <a:r>
              <a:rPr lang="el-GR" sz="1100">
                <a:latin typeface="Trebuchet MS" panose="020B0703020202090204" pitchFamily="34" charset="0"/>
                <a:cs typeface="Arial"/>
              </a:rPr>
              <a:t> (κηλίδες από τον ήλιο και κηλίδες γήρανσης), </a:t>
            </a:r>
            <a:r>
              <a:rPr lang="el-GR" sz="1100" b="1" err="1">
                <a:latin typeface="Trebuchet MS" panose="020B0703020202090204" pitchFamily="34" charset="0"/>
                <a:cs typeface="Arial"/>
              </a:rPr>
              <a:t>μέλασμα</a:t>
            </a:r>
            <a:r>
              <a:rPr lang="el-GR" sz="1100">
                <a:latin typeface="Trebuchet MS" panose="020B0703020202090204" pitchFamily="34" charset="0"/>
                <a:cs typeface="Arial"/>
              </a:rPr>
              <a:t> (συνδέεται κυρίως με ορμονική ανισορροπία), και </a:t>
            </a:r>
            <a:r>
              <a:rPr lang="el-GR" sz="1100" b="1" err="1">
                <a:latin typeface="Trebuchet MS" panose="020B0703020202090204" pitchFamily="34" charset="0"/>
                <a:cs typeface="Arial"/>
              </a:rPr>
              <a:t>μεταφλεγμονώδη</a:t>
            </a:r>
            <a:r>
              <a:rPr lang="el-GR" sz="1100" b="1">
                <a:latin typeface="Trebuchet MS" panose="020B0703020202090204" pitchFamily="34" charset="0"/>
                <a:cs typeface="Arial"/>
              </a:rPr>
              <a:t> </a:t>
            </a:r>
            <a:r>
              <a:rPr lang="el-GR" sz="1100" b="1" err="1">
                <a:latin typeface="Trebuchet MS" panose="020B0703020202090204" pitchFamily="34" charset="0"/>
                <a:cs typeface="Arial"/>
              </a:rPr>
              <a:t>υπερμελάγχρωση</a:t>
            </a:r>
            <a:r>
              <a:rPr lang="el-GR" sz="1100">
                <a:latin typeface="Trebuchet MS" panose="020B0703020202090204" pitchFamily="34" charset="0"/>
                <a:cs typeface="Arial"/>
              </a:rPr>
              <a:t> (σημάδια ακμής, σημάδια από δερματολογικές πράξεις, ουλές).</a:t>
            </a:r>
          </a:p>
        </p:txBody>
      </p:sp>
      <p:sp>
        <p:nvSpPr>
          <p:cNvPr id="4" name="object 4"/>
          <p:cNvSpPr txBox="1"/>
          <p:nvPr/>
        </p:nvSpPr>
        <p:spPr>
          <a:xfrm>
            <a:off x="416032" y="10408253"/>
            <a:ext cx="2193818" cy="105157"/>
          </a:xfrm>
          <a:prstGeom prst="rect">
            <a:avLst/>
          </a:prstGeom>
        </p:spPr>
        <p:txBody>
          <a:bodyPr vert="horz" wrap="square" lIns="0" tIns="12700" rIns="0" bIns="0" rtlCol="0">
            <a:spAutoFit/>
          </a:bodyPr>
          <a:lstStyle/>
          <a:p>
            <a:pPr marL="12700">
              <a:lnSpc>
                <a:spcPct val="100000"/>
              </a:lnSpc>
              <a:spcBef>
                <a:spcPts val="100"/>
              </a:spcBef>
            </a:pPr>
            <a:r>
              <a:rPr sz="600" b="1">
                <a:latin typeface="Trebuchet MS" panose="020B0703020202090204" pitchFamily="34" charset="0"/>
                <a:cs typeface="Arial"/>
              </a:rPr>
              <a:t>6: </a:t>
            </a:r>
            <a:r>
              <a:rPr sz="600">
                <a:latin typeface="Trebuchet MS" panose="020B0703020202090204" pitchFamily="34" charset="0"/>
                <a:cs typeface="Arial"/>
              </a:rPr>
              <a:t>International Derm Barometer, </a:t>
            </a:r>
            <a:r>
              <a:rPr lang="el-GR" sz="600">
                <a:latin typeface="Trebuchet MS" panose="020B0703020202090204" pitchFamily="34" charset="0"/>
                <a:cs typeface="Arial"/>
              </a:rPr>
              <a:t>κύμα</a:t>
            </a:r>
            <a:r>
              <a:rPr sz="600">
                <a:latin typeface="Trebuchet MS" panose="020B0703020202090204" pitchFamily="34" charset="0"/>
                <a:cs typeface="Arial"/>
              </a:rPr>
              <a:t> 4, 2022.</a:t>
            </a:r>
          </a:p>
        </p:txBody>
      </p:sp>
      <p:pic>
        <p:nvPicPr>
          <p:cNvPr id="5" name="object 5"/>
          <p:cNvPicPr/>
          <p:nvPr/>
        </p:nvPicPr>
        <p:blipFill>
          <a:blip r:embed="rId2" cstate="print"/>
          <a:stretch>
            <a:fillRect/>
          </a:stretch>
        </p:blipFill>
        <p:spPr>
          <a:xfrm>
            <a:off x="511086" y="396011"/>
            <a:ext cx="3136201" cy="4725466"/>
          </a:xfrm>
          <a:prstGeom prst="rect">
            <a:avLst/>
          </a:prstGeom>
        </p:spPr>
      </p:pic>
      <p:sp>
        <p:nvSpPr>
          <p:cNvPr id="6" name="object 6"/>
          <p:cNvSpPr txBox="1"/>
          <p:nvPr/>
        </p:nvSpPr>
        <p:spPr>
          <a:xfrm>
            <a:off x="3759948" y="326153"/>
            <a:ext cx="3204602" cy="3578608"/>
          </a:xfrm>
          <a:prstGeom prst="rect">
            <a:avLst/>
          </a:prstGeom>
        </p:spPr>
        <p:txBody>
          <a:bodyPr vert="horz" wrap="square" lIns="0" tIns="83820" rIns="0" bIns="0" rtlCol="0">
            <a:spAutoFit/>
          </a:bodyPr>
          <a:lstStyle/>
          <a:p>
            <a:pPr marL="12700" marR="9525">
              <a:lnSpc>
                <a:spcPct val="74100"/>
              </a:lnSpc>
              <a:spcBef>
                <a:spcPts val="660"/>
              </a:spcBef>
            </a:pPr>
            <a:r>
              <a:rPr lang="el-GR" sz="1800" b="1">
                <a:solidFill>
                  <a:srgbClr val="020203"/>
                </a:solidFill>
                <a:latin typeface="Trebuchet MS" panose="020B0703020202090204" pitchFamily="34" charset="0"/>
                <a:cs typeface="Arial"/>
              </a:rPr>
              <a:t>ΙΣΧΥΡΟΣ ΚΟΙΝΩΝΙΚΟΣ ΣΤΙΓΜΑΤΙΣΜΟΣ</a:t>
            </a:r>
            <a:r>
              <a:rPr sz="1800" b="1">
                <a:solidFill>
                  <a:srgbClr val="020203"/>
                </a:solidFill>
                <a:latin typeface="Trebuchet MS" panose="020B0703020202090204" pitchFamily="34" charset="0"/>
                <a:cs typeface="Arial"/>
              </a:rPr>
              <a:t> </a:t>
            </a:r>
            <a:endParaRPr lang="el-GR" sz="1800" b="1">
              <a:solidFill>
                <a:srgbClr val="020203"/>
              </a:solidFill>
              <a:latin typeface="Trebuchet MS" panose="020B0703020202090204" pitchFamily="34" charset="0"/>
              <a:cs typeface="Arial"/>
            </a:endParaRPr>
          </a:p>
          <a:p>
            <a:pPr marL="12700" marR="9525">
              <a:lnSpc>
                <a:spcPct val="74100"/>
              </a:lnSpc>
            </a:pPr>
            <a:r>
              <a:rPr lang="el-GR" sz="1800">
                <a:solidFill>
                  <a:srgbClr val="020203"/>
                </a:solidFill>
                <a:latin typeface="Trebuchet MS" panose="020B0703020202090204" pitchFamily="34" charset="0"/>
                <a:cs typeface="Arial"/>
              </a:rPr>
              <a:t>ΠΩΣ ΑΝΤΙΛΑΜΒΑΝΟΝΤΑΙ </a:t>
            </a:r>
          </a:p>
          <a:p>
            <a:pPr marL="12700" marR="9525">
              <a:lnSpc>
                <a:spcPct val="74100"/>
              </a:lnSpc>
            </a:pPr>
            <a:r>
              <a:rPr lang="el-GR" sz="1800">
                <a:solidFill>
                  <a:srgbClr val="020203"/>
                </a:solidFill>
                <a:latin typeface="Trebuchet MS" panose="020B0703020202090204" pitchFamily="34" charset="0"/>
                <a:cs typeface="Arial"/>
              </a:rPr>
              <a:t>ΟΙ ΑΣΘΕΝΕΙΣ ΟΤΙ ΤΟΥΣ ΒΛΕΠΟΥΝ ΚΑΙ ΤΟΥΣ ΣΥΜΠΕΡΙΦΕΡΟΝΤΑΙ ΟΙ ΑΛΛΟΙ</a:t>
            </a:r>
            <a:endParaRPr sz="1800">
              <a:latin typeface="Trebuchet MS" panose="020B0703020202090204" pitchFamily="34" charset="0"/>
              <a:cs typeface="Arial"/>
            </a:endParaRPr>
          </a:p>
          <a:p>
            <a:pPr marL="15240">
              <a:lnSpc>
                <a:spcPct val="100000"/>
              </a:lnSpc>
              <a:spcBef>
                <a:spcPts val="484"/>
              </a:spcBef>
            </a:pPr>
            <a:r>
              <a:rPr sz="2900" b="1">
                <a:solidFill>
                  <a:srgbClr val="522583"/>
                </a:solidFill>
                <a:latin typeface="Trebuchet MS" panose="020B0703020202090204" pitchFamily="34" charset="0"/>
                <a:cs typeface="Arial"/>
              </a:rPr>
              <a:t>22%</a:t>
            </a:r>
            <a:endParaRPr sz="2900">
              <a:latin typeface="Trebuchet MS" panose="020B0703020202090204" pitchFamily="34" charset="0"/>
              <a:cs typeface="Arial"/>
            </a:endParaRPr>
          </a:p>
          <a:p>
            <a:pPr marL="15240" marR="1582420" algn="l">
              <a:lnSpc>
                <a:spcPct val="104800"/>
              </a:lnSpc>
              <a:spcBef>
                <a:spcPts val="65"/>
              </a:spcBef>
            </a:pPr>
            <a:r>
              <a:rPr lang="el-GR" sz="700">
                <a:solidFill>
                  <a:srgbClr val="020203"/>
                </a:solidFill>
                <a:latin typeface="Trebuchet MS" panose="020B0703020202090204" pitchFamily="34" charset="0"/>
                <a:cs typeface="Arial"/>
              </a:rPr>
              <a:t>ΝΟΙΩΘΟΥΝ ΟΤΙ</a:t>
            </a:r>
            <a:r>
              <a:rPr sz="700">
                <a:solidFill>
                  <a:srgbClr val="020203"/>
                </a:solidFill>
                <a:latin typeface="Trebuchet MS" panose="020B0703020202090204" pitchFamily="34" charset="0"/>
                <a:cs typeface="Arial"/>
              </a:rPr>
              <a:t> </a:t>
            </a:r>
            <a:r>
              <a:rPr lang="el-GR" sz="700" b="1">
                <a:solidFill>
                  <a:srgbClr val="020203"/>
                </a:solidFill>
                <a:latin typeface="Trebuchet MS" panose="020B0703020202090204" pitchFamily="34" charset="0"/>
                <a:cs typeface="Arial"/>
              </a:rPr>
              <a:t>ΤΟΥΣ ΑΓΑΠΟΥΝ ΛΙΓΟΤΕΡΟ Η</a:t>
            </a:r>
            <a:r>
              <a:rPr sz="700" b="1">
                <a:solidFill>
                  <a:srgbClr val="020203"/>
                </a:solidFill>
                <a:latin typeface="Trebuchet MS" panose="020B0703020202090204" pitchFamily="34" charset="0"/>
                <a:cs typeface="Arial"/>
              </a:rPr>
              <a:t> </a:t>
            </a:r>
            <a:r>
              <a:rPr lang="el-GR" sz="700" b="1">
                <a:solidFill>
                  <a:srgbClr val="020203"/>
                </a:solidFill>
                <a:latin typeface="Trebuchet MS" panose="020B0703020202090204" pitchFamily="34" charset="0"/>
                <a:cs typeface="Arial"/>
              </a:rPr>
              <a:t>ΟΙΚΟΓΕΝΕΙΑ ΚΑΙ </a:t>
            </a:r>
          </a:p>
          <a:p>
            <a:pPr marL="15240" marR="1582420" algn="l">
              <a:lnSpc>
                <a:spcPct val="104800"/>
              </a:lnSpc>
            </a:pPr>
            <a:r>
              <a:rPr lang="el-GR" sz="700" b="1">
                <a:solidFill>
                  <a:srgbClr val="020203"/>
                </a:solidFill>
                <a:latin typeface="Trebuchet MS" panose="020B0703020202090204" pitchFamily="34" charset="0"/>
                <a:cs typeface="Arial"/>
              </a:rPr>
              <a:t>ΟΙ ΣΥΓΓΕΝΕΙΣ ΤΟΥΣ</a:t>
            </a:r>
            <a:endParaRPr sz="700">
              <a:latin typeface="Trebuchet MS" panose="020B0703020202090204" pitchFamily="34" charset="0"/>
              <a:cs typeface="Arial"/>
            </a:endParaRPr>
          </a:p>
          <a:p>
            <a:pPr marL="15240">
              <a:lnSpc>
                <a:spcPct val="100000"/>
              </a:lnSpc>
              <a:spcBef>
                <a:spcPts val="180"/>
              </a:spcBef>
            </a:pPr>
            <a:r>
              <a:rPr sz="2900" b="1">
                <a:solidFill>
                  <a:srgbClr val="522583"/>
                </a:solidFill>
                <a:latin typeface="Trebuchet MS" panose="020B0703020202090204" pitchFamily="34" charset="0"/>
                <a:cs typeface="Arial"/>
              </a:rPr>
              <a:t>19%</a:t>
            </a:r>
            <a:endParaRPr sz="2900">
              <a:latin typeface="Trebuchet MS" panose="020B0703020202090204" pitchFamily="34" charset="0"/>
              <a:cs typeface="Arial"/>
            </a:endParaRPr>
          </a:p>
          <a:p>
            <a:pPr marL="15240" marR="1510665" algn="l">
              <a:lnSpc>
                <a:spcPct val="104800"/>
              </a:lnSpc>
              <a:spcBef>
                <a:spcPts val="60"/>
              </a:spcBef>
            </a:pPr>
            <a:r>
              <a:rPr lang="el-GR" sz="700">
                <a:solidFill>
                  <a:srgbClr val="020203"/>
                </a:solidFill>
                <a:latin typeface="Trebuchet MS" panose="020B0703020202090204" pitchFamily="34" charset="0"/>
                <a:cs typeface="Arial"/>
              </a:rPr>
              <a:t>ΝιΩΘΟΥΝ ΟΤΙ </a:t>
            </a:r>
            <a:r>
              <a:rPr lang="el-GR" sz="700" b="1">
                <a:solidFill>
                  <a:srgbClr val="020203"/>
                </a:solidFill>
                <a:latin typeface="Trebuchet MS" panose="020B0703020202090204" pitchFamily="34" charset="0"/>
                <a:cs typeface="Arial"/>
              </a:rPr>
              <a:t>ΝΤΡΟΠΙΑΖΟΥΝ ΤΗΝ ΟΙΚΟΓΕΝΕΙΑ ΚΑΙ ΤΟΥΣ ΣΥΓΓΕΝΕΙΣ ΤΟΥΣ</a:t>
            </a:r>
            <a:endParaRPr sz="700">
              <a:latin typeface="Trebuchet MS" panose="020B0703020202090204" pitchFamily="34" charset="0"/>
              <a:cs typeface="Arial"/>
            </a:endParaRPr>
          </a:p>
          <a:p>
            <a:pPr marL="15240">
              <a:lnSpc>
                <a:spcPct val="100000"/>
              </a:lnSpc>
              <a:spcBef>
                <a:spcPts val="110"/>
              </a:spcBef>
            </a:pPr>
            <a:r>
              <a:rPr sz="2900" b="1">
                <a:solidFill>
                  <a:srgbClr val="522583"/>
                </a:solidFill>
                <a:latin typeface="Trebuchet MS" panose="020B0703020202090204" pitchFamily="34" charset="0"/>
                <a:cs typeface="Arial"/>
              </a:rPr>
              <a:t>20%</a:t>
            </a:r>
            <a:endParaRPr sz="2900">
              <a:latin typeface="Trebuchet MS" panose="020B0703020202090204" pitchFamily="34" charset="0"/>
              <a:cs typeface="Arial"/>
            </a:endParaRPr>
          </a:p>
          <a:p>
            <a:pPr marL="15240" marR="1550670" algn="l">
              <a:lnSpc>
                <a:spcPct val="104800"/>
              </a:lnSpc>
              <a:spcBef>
                <a:spcPts val="60"/>
              </a:spcBef>
            </a:pPr>
            <a:r>
              <a:rPr lang="el-GR" sz="700">
                <a:solidFill>
                  <a:srgbClr val="020203"/>
                </a:solidFill>
                <a:latin typeface="Trebuchet MS" panose="020B0703020202090204" pitchFamily="34" charset="0"/>
                <a:cs typeface="Arial"/>
              </a:rPr>
              <a:t>ΝΟΙΩΘΟΥΝ</a:t>
            </a:r>
            <a:r>
              <a:rPr sz="700">
                <a:solidFill>
                  <a:srgbClr val="020203"/>
                </a:solidFill>
                <a:latin typeface="Trebuchet MS" panose="020B0703020202090204" pitchFamily="34" charset="0"/>
                <a:cs typeface="Arial"/>
              </a:rPr>
              <a:t> </a:t>
            </a:r>
            <a:r>
              <a:rPr lang="el-GR" sz="700" b="1">
                <a:solidFill>
                  <a:srgbClr val="020203"/>
                </a:solidFill>
                <a:latin typeface="Trebuchet MS" panose="020B0703020202090204" pitchFamily="34" charset="0"/>
                <a:cs typeface="Arial"/>
              </a:rPr>
              <a:t>ΑΠΟΡΡΙΨΗ ΑΠΟ ΤΟΝ/ΤΗ ΣΥΝΤΡΟΦΟ ΤΟΥΣ</a:t>
            </a:r>
            <a:endParaRPr sz="700">
              <a:latin typeface="Trebuchet MS" panose="020B0703020202090204" pitchFamily="34" charset="0"/>
              <a:cs typeface="Arial"/>
            </a:endParaRPr>
          </a:p>
        </p:txBody>
      </p:sp>
      <p:pic>
        <p:nvPicPr>
          <p:cNvPr id="7" name="object 7"/>
          <p:cNvPicPr/>
          <p:nvPr/>
        </p:nvPicPr>
        <p:blipFill>
          <a:blip r:embed="rId3" cstate="print"/>
          <a:stretch>
            <a:fillRect/>
          </a:stretch>
        </p:blipFill>
        <p:spPr>
          <a:xfrm>
            <a:off x="3666781" y="5431955"/>
            <a:ext cx="3204603" cy="4725479"/>
          </a:xfrm>
          <a:prstGeom prst="rect">
            <a:avLst/>
          </a:prstGeom>
        </p:spPr>
      </p:pic>
      <p:sp>
        <p:nvSpPr>
          <p:cNvPr id="8" name="object 8"/>
          <p:cNvSpPr txBox="1"/>
          <p:nvPr/>
        </p:nvSpPr>
        <p:spPr>
          <a:xfrm>
            <a:off x="1695451" y="5250628"/>
            <a:ext cx="1866234" cy="3049553"/>
          </a:xfrm>
          <a:prstGeom prst="rect">
            <a:avLst/>
          </a:prstGeom>
        </p:spPr>
        <p:txBody>
          <a:bodyPr vert="horz" wrap="square" lIns="0" tIns="92710" rIns="0" bIns="0" rtlCol="0">
            <a:spAutoFit/>
          </a:bodyPr>
          <a:lstStyle/>
          <a:p>
            <a:pPr marL="576580" algn="r">
              <a:lnSpc>
                <a:spcPct val="100000"/>
              </a:lnSpc>
              <a:spcBef>
                <a:spcPts val="730"/>
              </a:spcBef>
            </a:pPr>
            <a:r>
              <a:rPr sz="2900" b="1">
                <a:solidFill>
                  <a:srgbClr val="522583"/>
                </a:solidFill>
                <a:latin typeface="Trebuchet MS" panose="020B0703020202090204" pitchFamily="34" charset="0"/>
                <a:cs typeface="Arial"/>
              </a:rPr>
              <a:t>22%</a:t>
            </a:r>
            <a:endParaRPr sz="2900">
              <a:latin typeface="Trebuchet MS" panose="020B0703020202090204" pitchFamily="34" charset="0"/>
              <a:cs typeface="Arial"/>
            </a:endParaRPr>
          </a:p>
          <a:p>
            <a:pPr marL="618490" marR="5080" indent="-113030" algn="r">
              <a:lnSpc>
                <a:spcPct val="104800"/>
              </a:lnSpc>
              <a:spcBef>
                <a:spcPts val="145"/>
              </a:spcBef>
            </a:pPr>
            <a:r>
              <a:rPr lang="el-GR" sz="700">
                <a:solidFill>
                  <a:srgbClr val="020203"/>
                </a:solidFill>
                <a:latin typeface="Trebuchet MS" panose="020B0703020202090204" pitchFamily="34" charset="0"/>
                <a:cs typeface="Arial"/>
              </a:rPr>
              <a:t>ΝΙΩΘΟΥΝ ΟΤΙ ΟΙ ΑΛΛΟΙ </a:t>
            </a:r>
            <a:r>
              <a:rPr lang="el-GR" sz="700" b="1">
                <a:solidFill>
                  <a:srgbClr val="020203"/>
                </a:solidFill>
                <a:latin typeface="Trebuchet MS" panose="020B0703020202090204" pitchFamily="34" charset="0"/>
                <a:cs typeface="Arial"/>
              </a:rPr>
              <a:t>ΤΟΥΣ ΘΕΩΡΟΥΝ ΒΡΩΜΙΚΟΥΣ</a:t>
            </a:r>
            <a:endParaRPr sz="700">
              <a:latin typeface="Trebuchet MS" panose="020B0703020202090204" pitchFamily="34" charset="0"/>
              <a:cs typeface="Arial"/>
            </a:endParaRPr>
          </a:p>
          <a:p>
            <a:pPr marL="641985" algn="r">
              <a:lnSpc>
                <a:spcPct val="100000"/>
              </a:lnSpc>
              <a:spcBef>
                <a:spcPts val="95"/>
              </a:spcBef>
            </a:pPr>
            <a:r>
              <a:rPr sz="2900" b="1">
                <a:solidFill>
                  <a:srgbClr val="522583"/>
                </a:solidFill>
                <a:latin typeface="Trebuchet MS" panose="020B0703020202090204" pitchFamily="34" charset="0"/>
                <a:cs typeface="Arial"/>
              </a:rPr>
              <a:t>21%</a:t>
            </a:r>
            <a:endParaRPr sz="2900">
              <a:latin typeface="Trebuchet MS" panose="020B0703020202090204" pitchFamily="34" charset="0"/>
              <a:cs typeface="Arial"/>
            </a:endParaRPr>
          </a:p>
          <a:p>
            <a:pPr marL="158115" marR="5080" indent="-102235" algn="r">
              <a:lnSpc>
                <a:spcPct val="104800"/>
              </a:lnSpc>
              <a:spcBef>
                <a:spcPts val="60"/>
              </a:spcBef>
            </a:pPr>
            <a:r>
              <a:rPr lang="el-GR" sz="700">
                <a:solidFill>
                  <a:srgbClr val="020203"/>
                </a:solidFill>
                <a:latin typeface="Trebuchet MS" panose="020B0703020202090204" pitchFamily="34" charset="0"/>
                <a:cs typeface="Arial"/>
              </a:rPr>
              <a:t>ΝΟΙΩΘΟΥΝ ΟΤΙ ΟΙ ΑΛΛΟΙ </a:t>
            </a:r>
            <a:r>
              <a:rPr lang="el-GR" sz="700" b="1">
                <a:solidFill>
                  <a:srgbClr val="020203"/>
                </a:solidFill>
                <a:latin typeface="Trebuchet MS" panose="020B0703020202090204" pitchFamily="34" charset="0"/>
                <a:cs typeface="Arial"/>
              </a:rPr>
              <a:t>ΑΠΟΦΕΥΓΟΥΝ </a:t>
            </a:r>
          </a:p>
          <a:p>
            <a:pPr marL="158115" marR="5080" indent="-102235" algn="r">
              <a:lnSpc>
                <a:spcPct val="104800"/>
              </a:lnSpc>
            </a:pPr>
            <a:r>
              <a:rPr lang="el-GR" sz="700" b="1">
                <a:solidFill>
                  <a:srgbClr val="020203"/>
                </a:solidFill>
                <a:latin typeface="Trebuchet MS" panose="020B0703020202090204" pitchFamily="34" charset="0"/>
                <a:cs typeface="Arial"/>
              </a:rPr>
              <a:t>ΝΑ ΚΑΘΙΣΟΥΝ ΔΙΠΛΑ ΤΟΥΣ</a:t>
            </a:r>
            <a:r>
              <a:rPr sz="700" b="1">
                <a:solidFill>
                  <a:srgbClr val="020203"/>
                </a:solidFill>
                <a:latin typeface="Trebuchet MS" panose="020B0703020202090204" pitchFamily="34" charset="0"/>
                <a:cs typeface="Arial"/>
              </a:rPr>
              <a:t> </a:t>
            </a:r>
            <a:endParaRPr lang="el-GR" sz="700" b="1">
              <a:solidFill>
                <a:srgbClr val="020203"/>
              </a:solidFill>
              <a:latin typeface="Trebuchet MS" panose="020B0703020202090204" pitchFamily="34" charset="0"/>
              <a:cs typeface="Arial"/>
            </a:endParaRPr>
          </a:p>
          <a:p>
            <a:pPr marL="158115" marR="5080" indent="-102235" algn="r">
              <a:lnSpc>
                <a:spcPct val="104800"/>
              </a:lnSpc>
            </a:pPr>
            <a:r>
              <a:rPr lang="el-GR" sz="700">
                <a:solidFill>
                  <a:srgbClr val="020203"/>
                </a:solidFill>
                <a:latin typeface="Trebuchet MS" panose="020B0703020202090204" pitchFamily="34" charset="0"/>
                <a:cs typeface="Arial"/>
              </a:rPr>
              <a:t>ΣΤΑ ΜΕΣΑ ΜΕΤΑΦΟΡΑΣ</a:t>
            </a:r>
            <a:endParaRPr sz="700">
              <a:latin typeface="Trebuchet MS" panose="020B0703020202090204" pitchFamily="34" charset="0"/>
              <a:cs typeface="Arial"/>
            </a:endParaRPr>
          </a:p>
          <a:p>
            <a:pPr marL="596900" algn="r">
              <a:lnSpc>
                <a:spcPct val="100000"/>
              </a:lnSpc>
              <a:spcBef>
                <a:spcPts val="110"/>
              </a:spcBef>
            </a:pPr>
            <a:r>
              <a:rPr sz="2900" b="1">
                <a:solidFill>
                  <a:srgbClr val="522583"/>
                </a:solidFill>
                <a:latin typeface="Trebuchet MS" panose="020B0703020202090204" pitchFamily="34" charset="0"/>
                <a:cs typeface="Arial"/>
              </a:rPr>
              <a:t>23%</a:t>
            </a:r>
            <a:endParaRPr sz="2900">
              <a:latin typeface="Trebuchet MS" panose="020B0703020202090204" pitchFamily="34" charset="0"/>
              <a:cs typeface="Arial"/>
            </a:endParaRPr>
          </a:p>
          <a:p>
            <a:pPr marR="5080" algn="r">
              <a:lnSpc>
                <a:spcPct val="100000"/>
              </a:lnSpc>
              <a:spcBef>
                <a:spcPts val="105"/>
              </a:spcBef>
            </a:pPr>
            <a:r>
              <a:rPr lang="el-GR" sz="700">
                <a:solidFill>
                  <a:srgbClr val="020203"/>
                </a:solidFill>
                <a:latin typeface="Trebuchet MS" panose="020B0703020202090204" pitchFamily="34" charset="0"/>
                <a:cs typeface="Arial"/>
              </a:rPr>
              <a:t>ΝΟΙΩΘΟΥΝ ΟΤΙ </a:t>
            </a:r>
            <a:r>
              <a:rPr lang="el-GR" sz="700" b="1">
                <a:solidFill>
                  <a:srgbClr val="020203"/>
                </a:solidFill>
                <a:latin typeface="Trebuchet MS" panose="020B0703020202090204" pitchFamily="34" charset="0"/>
                <a:cs typeface="Arial"/>
              </a:rPr>
              <a:t>ΤΥΓΧΑΝΟΥΝ </a:t>
            </a:r>
          </a:p>
          <a:p>
            <a:pPr marR="5080" algn="r">
              <a:lnSpc>
                <a:spcPct val="100000"/>
              </a:lnSpc>
            </a:pPr>
            <a:r>
              <a:rPr lang="el-GR" sz="700" b="1">
                <a:solidFill>
                  <a:srgbClr val="020203"/>
                </a:solidFill>
                <a:latin typeface="Trebuchet MS" panose="020B0703020202090204" pitchFamily="34" charset="0"/>
                <a:cs typeface="Arial"/>
              </a:rPr>
              <a:t>ΔΙΑΦΟΡΕΤΙΚΗΣ ΑΝΤΙΜΕΤΩΠΙΣΗΣ</a:t>
            </a:r>
            <a:endParaRPr sz="700">
              <a:latin typeface="Trebuchet MS" panose="020B0703020202090204" pitchFamily="34" charset="0"/>
              <a:cs typeface="Arial"/>
            </a:endParaRPr>
          </a:p>
          <a:p>
            <a:pPr marR="5080" algn="r">
              <a:lnSpc>
                <a:spcPct val="100000"/>
              </a:lnSpc>
              <a:spcBef>
                <a:spcPts val="40"/>
              </a:spcBef>
            </a:pPr>
            <a:r>
              <a:rPr lang="el-GR" sz="700">
                <a:solidFill>
                  <a:srgbClr val="020203"/>
                </a:solidFill>
                <a:latin typeface="Trebuchet MS" panose="020B0703020202090204" pitchFamily="34" charset="0"/>
                <a:cs typeface="Arial"/>
              </a:rPr>
              <a:t>ΣΤΙΣ ΚΑΘΗΜΕΡΙΝΕΣ ΣΥΝΑΛΛΑΓΕΣ</a:t>
            </a:r>
            <a:endParaRPr sz="700">
              <a:latin typeface="Trebuchet MS" panose="020B0703020202090204" pitchFamily="34" charset="0"/>
              <a:cs typeface="Arial"/>
            </a:endParaRPr>
          </a:p>
          <a:p>
            <a:pPr marL="641985" algn="r">
              <a:lnSpc>
                <a:spcPts val="3360"/>
              </a:lnSpc>
            </a:pPr>
            <a:r>
              <a:rPr sz="2900" b="1">
                <a:solidFill>
                  <a:srgbClr val="522583"/>
                </a:solidFill>
                <a:latin typeface="Trebuchet MS" panose="020B0703020202090204" pitchFamily="34" charset="0"/>
                <a:cs typeface="Arial"/>
              </a:rPr>
              <a:t>21%</a:t>
            </a:r>
            <a:endParaRPr sz="2900">
              <a:latin typeface="Trebuchet MS" panose="020B0703020202090204" pitchFamily="34" charset="0"/>
              <a:cs typeface="Arial"/>
            </a:endParaRPr>
          </a:p>
          <a:p>
            <a:pPr marR="5080" algn="r">
              <a:lnSpc>
                <a:spcPct val="100000"/>
              </a:lnSpc>
              <a:spcBef>
                <a:spcPts val="100"/>
              </a:spcBef>
            </a:pPr>
            <a:r>
              <a:rPr lang="el-GR" sz="700">
                <a:solidFill>
                  <a:srgbClr val="020203"/>
                </a:solidFill>
                <a:latin typeface="Trebuchet MS" panose="020B0703020202090204" pitchFamily="34" charset="0"/>
                <a:cs typeface="Arial"/>
              </a:rPr>
              <a:t>ΝΟΙΩΘΟΥΝ ΟΤΙ</a:t>
            </a:r>
            <a:r>
              <a:rPr sz="700">
                <a:solidFill>
                  <a:srgbClr val="020203"/>
                </a:solidFill>
                <a:latin typeface="Trebuchet MS" panose="020B0703020202090204" pitchFamily="34" charset="0"/>
                <a:cs typeface="Arial"/>
              </a:rPr>
              <a:t> </a:t>
            </a:r>
            <a:r>
              <a:rPr lang="el-GR" sz="700" b="1">
                <a:solidFill>
                  <a:srgbClr val="020203"/>
                </a:solidFill>
                <a:latin typeface="Trebuchet MS" panose="020B0703020202090204" pitchFamily="34" charset="0"/>
                <a:cs typeface="Arial"/>
              </a:rPr>
              <a:t>ΥΦΙΣΤΑΝΤΑΙ</a:t>
            </a:r>
          </a:p>
          <a:p>
            <a:pPr marR="5080" algn="r">
              <a:lnSpc>
                <a:spcPct val="100000"/>
              </a:lnSpc>
            </a:pPr>
            <a:r>
              <a:rPr lang="el-GR" sz="700" b="1">
                <a:solidFill>
                  <a:srgbClr val="020203"/>
                </a:solidFill>
                <a:latin typeface="Trebuchet MS" panose="020B0703020202090204" pitchFamily="34" charset="0"/>
                <a:cs typeface="Arial"/>
              </a:rPr>
              <a:t>ΔΙΑΚΡΙΣΕΙΣ</a:t>
            </a:r>
            <a:r>
              <a:rPr lang="el-GR" sz="700" b="1">
                <a:latin typeface="Trebuchet MS" panose="020B0703020202090204" pitchFamily="34" charset="0"/>
                <a:cs typeface="Arial"/>
              </a:rPr>
              <a:t> </a:t>
            </a:r>
            <a:r>
              <a:rPr lang="el-GR" sz="700">
                <a:solidFill>
                  <a:srgbClr val="020203"/>
                </a:solidFill>
                <a:latin typeface="Trebuchet MS" panose="020B0703020202090204" pitchFamily="34" charset="0"/>
                <a:cs typeface="Arial"/>
              </a:rPr>
              <a:t>ΣΤΗ ΔΟΥΛΕΙΑ</a:t>
            </a:r>
            <a:endParaRPr sz="700">
              <a:latin typeface="Trebuchet MS" panose="020B0703020202090204" pitchFamily="34" charset="0"/>
              <a:cs typeface="Arial"/>
            </a:endParaRPr>
          </a:p>
        </p:txBody>
      </p:sp>
      <p:sp>
        <p:nvSpPr>
          <p:cNvPr id="9" name="object 9"/>
          <p:cNvSpPr txBox="1"/>
          <p:nvPr/>
        </p:nvSpPr>
        <p:spPr>
          <a:xfrm>
            <a:off x="7897002" y="7023100"/>
            <a:ext cx="2844800" cy="1039194"/>
          </a:xfrm>
          <a:prstGeom prst="rect">
            <a:avLst/>
          </a:prstGeom>
        </p:spPr>
        <p:txBody>
          <a:bodyPr vert="horz" wrap="square" lIns="0" tIns="55879" rIns="0" bIns="0" rtlCol="0" anchor="t">
            <a:spAutoFit/>
          </a:bodyPr>
          <a:lstStyle/>
          <a:p>
            <a:pPr marL="38100" marR="30480">
              <a:lnSpc>
                <a:spcPct val="76400"/>
              </a:lnSpc>
              <a:spcBef>
                <a:spcPts val="439"/>
              </a:spcBef>
            </a:pPr>
            <a:r>
              <a:rPr lang="el-GR" sz="1200" b="1">
                <a:solidFill>
                  <a:srgbClr val="020203"/>
                </a:solidFill>
                <a:latin typeface="Trebuchet MS"/>
                <a:cs typeface="Arial"/>
              </a:rPr>
              <a:t>ΣΗΜΑΝΤΙΚΗ ΕΞΕΛΙΞΗ</a:t>
            </a:r>
            <a:r>
              <a:rPr sz="1200" b="1">
                <a:solidFill>
                  <a:srgbClr val="020203"/>
                </a:solidFill>
                <a:latin typeface="Trebuchet MS"/>
                <a:cs typeface="Arial"/>
              </a:rPr>
              <a:t>, </a:t>
            </a:r>
            <a:r>
              <a:rPr lang="el-GR" sz="1200" b="1">
                <a:solidFill>
                  <a:srgbClr val="020203"/>
                </a:solidFill>
                <a:latin typeface="Trebuchet MS"/>
                <a:cs typeface="Arial"/>
              </a:rPr>
              <a:t>ΣΥΝΕΔΡΙΟ </a:t>
            </a:r>
            <a:r>
              <a:rPr sz="1200" b="1">
                <a:solidFill>
                  <a:srgbClr val="020203"/>
                </a:solidFill>
                <a:latin typeface="Trebuchet MS"/>
                <a:cs typeface="Arial"/>
              </a:rPr>
              <a:t>WCD 2023</a:t>
            </a:r>
            <a:endParaRPr lang="el-GR" sz="1200" b="1">
              <a:solidFill>
                <a:srgbClr val="020203"/>
              </a:solidFill>
              <a:latin typeface="Trebuchet MS"/>
              <a:cs typeface="Arial"/>
            </a:endParaRPr>
          </a:p>
          <a:p>
            <a:pPr marL="38100" marR="30480">
              <a:lnSpc>
                <a:spcPct val="76400"/>
              </a:lnSpc>
            </a:pPr>
            <a:r>
              <a:rPr lang="el-GR" sz="1200">
                <a:latin typeface="Trebuchet MS" panose="020B0703020202090204" pitchFamily="34" charset="0"/>
                <a:cs typeface="Arial"/>
              </a:rPr>
              <a:t>ΜΕΛΑΓΧΡΩΜΑΤΙΚΕΣ ΔΙΑΤΑΡΑΧΕΣ, ΕΠΙΠΟΛΑΣΜΟΣ, ΑΝΤΙΚΤΥΠΟΣ ΣΤΗΝ ΠΟΙΟΤΗΤΑ ΖΩΗΣ, ΚΟΙΝΩΝΙΚΟΣ ΣΤΙΓΜΑΤΙΣΜΟΣ</a:t>
            </a:r>
            <a:r>
              <a:rPr sz="1200">
                <a:solidFill>
                  <a:srgbClr val="020203"/>
                </a:solidFill>
                <a:latin typeface="Trebuchet MS" panose="020B0703020202090204" pitchFamily="34" charset="0"/>
                <a:cs typeface="Arial"/>
              </a:rPr>
              <a:t>: </a:t>
            </a:r>
            <a:r>
              <a:rPr lang="el-GR" sz="1200">
                <a:solidFill>
                  <a:srgbClr val="020203"/>
                </a:solidFill>
                <a:latin typeface="Trebuchet MS" panose="020B0703020202090204" pitchFamily="34" charset="0"/>
                <a:cs typeface="Arial"/>
              </a:rPr>
              <a:t>ΑΠΟΤΕΛΕΣΜΑΤΑ ΤΗΣ 1ΗΣ ΜΕΓΑΛΗΣ ΔΙΕΘΝΟΥΣ ΕΡΕΥΝΑΣ</a:t>
            </a:r>
          </a:p>
        </p:txBody>
      </p:sp>
      <p:sp>
        <p:nvSpPr>
          <p:cNvPr id="10" name="object 10"/>
          <p:cNvSpPr txBox="1"/>
          <p:nvPr/>
        </p:nvSpPr>
        <p:spPr>
          <a:xfrm>
            <a:off x="7907300" y="8411605"/>
            <a:ext cx="3011170" cy="1533048"/>
          </a:xfrm>
          <a:prstGeom prst="rect">
            <a:avLst/>
          </a:prstGeom>
        </p:spPr>
        <p:txBody>
          <a:bodyPr vert="horz" wrap="square" lIns="0" tIns="12700" rIns="0" bIns="0" rtlCol="0">
            <a:spAutoFit/>
          </a:bodyPr>
          <a:lstStyle/>
          <a:p>
            <a:pPr marL="12700" marR="5080">
              <a:lnSpc>
                <a:spcPct val="125000"/>
              </a:lnSpc>
              <a:spcBef>
                <a:spcPts val="100"/>
              </a:spcBef>
            </a:pPr>
            <a:r>
              <a:rPr sz="1000" i="1">
                <a:latin typeface="Trebuchet MS" panose="020B0703020202090204" pitchFamily="34" charset="0"/>
                <a:cs typeface="Arial"/>
              </a:rPr>
              <a:t>T. PASSERON (</a:t>
            </a:r>
            <a:r>
              <a:rPr lang="el-GR" sz="1000" i="1">
                <a:latin typeface="Trebuchet MS" panose="020B0703020202090204" pitchFamily="34" charset="0"/>
                <a:cs typeface="Arial"/>
              </a:rPr>
              <a:t>ΓΑΛΛΙΑ</a:t>
            </a:r>
            <a:r>
              <a:rPr sz="1000" i="1">
                <a:latin typeface="Trebuchet MS" panose="020B0703020202090204" pitchFamily="34" charset="0"/>
                <a:cs typeface="Arial"/>
              </a:rPr>
              <a:t>), L. WEI (</a:t>
            </a:r>
            <a:r>
              <a:rPr lang="el-GR" sz="1000" i="1">
                <a:latin typeface="Trebuchet MS" panose="020B0703020202090204" pitchFamily="34" charset="0"/>
                <a:cs typeface="Arial"/>
              </a:rPr>
              <a:t>ΚΙΝΑ</a:t>
            </a:r>
            <a:r>
              <a:rPr sz="1000" i="1">
                <a:latin typeface="Trebuchet MS" panose="020B0703020202090204" pitchFamily="34" charset="0"/>
                <a:cs typeface="Arial"/>
              </a:rPr>
              <a:t>), A. MORITA (</a:t>
            </a:r>
            <a:r>
              <a:rPr lang="el-GR" sz="1000" i="1">
                <a:latin typeface="Trebuchet MS" panose="020B0703020202090204" pitchFamily="34" charset="0"/>
                <a:cs typeface="Arial"/>
              </a:rPr>
              <a:t>ΙΑΠΩΝΙΑ</a:t>
            </a:r>
            <a:r>
              <a:rPr sz="1000" i="1">
                <a:latin typeface="Trebuchet MS" panose="020B0703020202090204" pitchFamily="34" charset="0"/>
                <a:cs typeface="Arial"/>
              </a:rPr>
              <a:t>), C.L GOH (</a:t>
            </a:r>
            <a:r>
              <a:rPr lang="el-GR" sz="1000" i="1">
                <a:latin typeface="Trebuchet MS" panose="020B0703020202090204" pitchFamily="34" charset="0"/>
                <a:cs typeface="Arial"/>
              </a:rPr>
              <a:t>ΣΙΓΚΑΠΟΥΡΗ</a:t>
            </a:r>
            <a:r>
              <a:rPr sz="1000" i="1">
                <a:latin typeface="Trebuchet MS" panose="020B0703020202090204" pitchFamily="34" charset="0"/>
                <a:cs typeface="Arial"/>
              </a:rPr>
              <a:t>), A. ALEXIS (</a:t>
            </a:r>
            <a:r>
              <a:rPr lang="el-GR" sz="1000" i="1">
                <a:latin typeface="Trebuchet MS" panose="020B0703020202090204" pitchFamily="34" charset="0"/>
                <a:cs typeface="Arial"/>
              </a:rPr>
              <a:t>ΗΠΑ</a:t>
            </a:r>
            <a:r>
              <a:rPr sz="1000" i="1">
                <a:latin typeface="Trebuchet MS" panose="020B0703020202090204" pitchFamily="34" charset="0"/>
                <a:cs typeface="Arial"/>
              </a:rPr>
              <a:t>),</a:t>
            </a:r>
            <a:r>
              <a:rPr lang="el-GR" sz="1000">
                <a:latin typeface="Trebuchet MS" panose="020B0703020202090204" pitchFamily="34" charset="0"/>
                <a:cs typeface="Arial"/>
              </a:rPr>
              <a:t> </a:t>
            </a:r>
            <a:r>
              <a:rPr sz="1000" i="1">
                <a:latin typeface="Trebuchet MS" panose="020B0703020202090204" pitchFamily="34" charset="0"/>
                <a:cs typeface="Arial"/>
              </a:rPr>
              <a:t>B. DRENO (</a:t>
            </a:r>
            <a:r>
              <a:rPr lang="el-GR" sz="1000" i="1">
                <a:latin typeface="Trebuchet MS" panose="020B0703020202090204" pitchFamily="34" charset="0"/>
                <a:cs typeface="Arial"/>
              </a:rPr>
              <a:t>ΓΑΛΛΙΑ</a:t>
            </a:r>
            <a:r>
              <a:rPr sz="1000" i="1">
                <a:latin typeface="Trebuchet MS" panose="020B0703020202090204" pitchFamily="34" charset="0"/>
                <a:cs typeface="Arial"/>
              </a:rPr>
              <a:t>), H.Y. KANG (</a:t>
            </a:r>
            <a:r>
              <a:rPr lang="el-GR" sz="1000" i="1">
                <a:latin typeface="Trebuchet MS" panose="020B0703020202090204" pitchFamily="34" charset="0"/>
                <a:cs typeface="Arial"/>
              </a:rPr>
              <a:t>ΝΟΤΙΑ ΚΟΡΕΑ</a:t>
            </a:r>
            <a:r>
              <a:rPr sz="1000" i="1">
                <a:latin typeface="Trebuchet MS" panose="020B0703020202090204" pitchFamily="34" charset="0"/>
                <a:cs typeface="Arial"/>
              </a:rPr>
              <a:t>),</a:t>
            </a:r>
            <a:r>
              <a:rPr lang="el-GR" sz="1000">
                <a:latin typeface="Trebuchet MS" panose="020B0703020202090204" pitchFamily="34" charset="0"/>
                <a:cs typeface="Arial"/>
              </a:rPr>
              <a:t> </a:t>
            </a:r>
            <a:r>
              <a:rPr sz="1000" i="1">
                <a:latin typeface="Trebuchet MS" panose="020B0703020202090204" pitchFamily="34" charset="0"/>
                <a:cs typeface="Arial"/>
              </a:rPr>
              <a:t>F. LY (</a:t>
            </a:r>
            <a:r>
              <a:rPr lang="el-GR" sz="1000" i="1">
                <a:latin typeface="Trebuchet MS" panose="020B0703020202090204" pitchFamily="34" charset="0"/>
                <a:cs typeface="Arial"/>
              </a:rPr>
              <a:t>ΣΕΝΕΓΑΛΗ</a:t>
            </a:r>
            <a:r>
              <a:rPr sz="1000" i="1">
                <a:latin typeface="Trebuchet MS" panose="020B0703020202090204" pitchFamily="34" charset="0"/>
                <a:cs typeface="Arial"/>
              </a:rPr>
              <a:t>), S. PUIG (</a:t>
            </a:r>
            <a:r>
              <a:rPr lang="el-GR" sz="1000" i="1">
                <a:latin typeface="Trebuchet MS" panose="020B0703020202090204" pitchFamily="34" charset="0"/>
                <a:cs typeface="Arial"/>
              </a:rPr>
              <a:t>ΙΣΠΑΝΙΑ</a:t>
            </a:r>
            <a:r>
              <a:rPr sz="1000" i="1">
                <a:latin typeface="Trebuchet MS" panose="020B0703020202090204" pitchFamily="34" charset="0"/>
                <a:cs typeface="Arial"/>
              </a:rPr>
              <a:t>), S. SCHALKA (</a:t>
            </a:r>
            <a:r>
              <a:rPr lang="el-GR" sz="1000" i="1">
                <a:latin typeface="Trebuchet MS" panose="020B0703020202090204" pitchFamily="34" charset="0"/>
                <a:cs typeface="Arial"/>
              </a:rPr>
              <a:t>ΒΡΑΖΙΛΙΑ</a:t>
            </a:r>
            <a:r>
              <a:rPr sz="1000" i="1">
                <a:latin typeface="Trebuchet MS" panose="020B0703020202090204" pitchFamily="34" charset="0"/>
                <a:cs typeface="Arial"/>
              </a:rPr>
              <a:t>), J.OCAMPO CANDIANI (</a:t>
            </a:r>
            <a:r>
              <a:rPr lang="el-GR" sz="1000" i="1">
                <a:latin typeface="Trebuchet MS" panose="020B0703020202090204" pitchFamily="34" charset="0"/>
                <a:cs typeface="Arial"/>
              </a:rPr>
              <a:t>ΜΕΞΙΚΟ</a:t>
            </a:r>
            <a:r>
              <a:rPr sz="1000" i="1">
                <a:latin typeface="Trebuchet MS" panose="020B0703020202090204" pitchFamily="34" charset="0"/>
                <a:cs typeface="Arial"/>
              </a:rPr>
              <a:t>), A.L DEMESSANT (</a:t>
            </a:r>
            <a:r>
              <a:rPr lang="el-GR" sz="1000" i="1">
                <a:latin typeface="Trebuchet MS" panose="020B0703020202090204" pitchFamily="34" charset="0"/>
                <a:cs typeface="Arial"/>
              </a:rPr>
              <a:t>ΓΑΛΛΙΑ</a:t>
            </a:r>
            <a:r>
              <a:rPr sz="1000" i="1">
                <a:latin typeface="Trebuchet MS" panose="020B0703020202090204" pitchFamily="34" charset="0"/>
                <a:cs typeface="Arial"/>
              </a:rPr>
              <a:t>), C. LE FLOC’H (</a:t>
            </a:r>
            <a:r>
              <a:rPr lang="el-GR" sz="1000" i="1">
                <a:latin typeface="Trebuchet MS" panose="020B0703020202090204" pitchFamily="34" charset="0"/>
                <a:cs typeface="Arial"/>
              </a:rPr>
              <a:t>ΓΑΛΛΙΑ</a:t>
            </a:r>
            <a:r>
              <a:rPr sz="1000" i="1">
                <a:latin typeface="Trebuchet MS" panose="020B0703020202090204" pitchFamily="34" charset="0"/>
                <a:cs typeface="Arial"/>
              </a:rPr>
              <a:t>),</a:t>
            </a:r>
            <a:r>
              <a:rPr lang="el-GR" sz="1000">
                <a:latin typeface="Trebuchet MS" panose="020B0703020202090204" pitchFamily="34" charset="0"/>
                <a:cs typeface="Arial"/>
              </a:rPr>
              <a:t> </a:t>
            </a:r>
            <a:r>
              <a:rPr sz="1000" i="1">
                <a:latin typeface="Trebuchet MS" panose="020B0703020202090204" pitchFamily="34" charset="0"/>
                <a:cs typeface="Arial"/>
              </a:rPr>
              <a:t>D. KEROB (</a:t>
            </a:r>
            <a:r>
              <a:rPr lang="el-GR" sz="1000" i="1">
                <a:latin typeface="Trebuchet MS" panose="020B0703020202090204" pitchFamily="34" charset="0"/>
                <a:cs typeface="Arial"/>
              </a:rPr>
              <a:t>ΓΑΛΛΙΑ</a:t>
            </a:r>
            <a:r>
              <a:rPr sz="1000" i="1">
                <a:latin typeface="Trebuchet MS" panose="020B0703020202090204" pitchFamily="34" charset="0"/>
                <a:cs typeface="Arial"/>
              </a:rPr>
              <a:t>), J. KRUTMANN (</a:t>
            </a:r>
            <a:r>
              <a:rPr lang="el-GR" sz="1000" i="1">
                <a:latin typeface="Trebuchet MS" panose="020B0703020202090204" pitchFamily="34" charset="0"/>
                <a:cs typeface="Arial"/>
              </a:rPr>
              <a:t>ΓΕΡΜΑΝΙΑ</a:t>
            </a:r>
            <a:r>
              <a:rPr sz="1000" i="1">
                <a:latin typeface="Trebuchet MS" panose="020B0703020202090204" pitchFamily="34" charset="0"/>
                <a:cs typeface="Arial"/>
              </a:rPr>
              <a:t>),</a:t>
            </a:r>
            <a:r>
              <a:rPr lang="el-GR" sz="1000">
                <a:latin typeface="Trebuchet MS" panose="020B0703020202090204" pitchFamily="34" charset="0"/>
                <a:cs typeface="Arial"/>
              </a:rPr>
              <a:t> </a:t>
            </a:r>
            <a:r>
              <a:rPr sz="1000" i="1">
                <a:latin typeface="Trebuchet MS" panose="020B0703020202090204" pitchFamily="34" charset="0"/>
                <a:cs typeface="Arial"/>
              </a:rPr>
              <a:t>H.W LIM (</a:t>
            </a:r>
            <a:r>
              <a:rPr lang="el-GR" sz="1000" i="1">
                <a:latin typeface="Trebuchet MS" panose="020B0703020202090204" pitchFamily="34" charset="0"/>
                <a:cs typeface="Arial"/>
              </a:rPr>
              <a:t>ΗΠΑ)</a:t>
            </a:r>
            <a:endParaRPr sz="1000">
              <a:latin typeface="Trebuchet MS" panose="020B0703020202090204" pitchFamily="34" charset="0"/>
              <a:cs typeface="Arial"/>
            </a:endParaRPr>
          </a:p>
        </p:txBody>
      </p:sp>
      <p:pic>
        <p:nvPicPr>
          <p:cNvPr id="11" name="object 11"/>
          <p:cNvPicPr/>
          <p:nvPr/>
        </p:nvPicPr>
        <p:blipFill>
          <a:blip r:embed="rId4" cstate="print"/>
          <a:stretch>
            <a:fillRect/>
          </a:stretch>
        </p:blipFill>
        <p:spPr>
          <a:xfrm>
            <a:off x="11231994" y="0"/>
            <a:ext cx="3887991" cy="106920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314305" cy="10692130"/>
          </a:xfrm>
          <a:custGeom>
            <a:avLst/>
            <a:gdLst/>
            <a:ahLst/>
            <a:cxnLst/>
            <a:rect l="l" t="t" r="r" b="b"/>
            <a:pathLst>
              <a:path w="10314305" h="10692130">
                <a:moveTo>
                  <a:pt x="10314000" y="0"/>
                </a:moveTo>
                <a:lnTo>
                  <a:pt x="0" y="0"/>
                </a:lnTo>
                <a:lnTo>
                  <a:pt x="0" y="10692003"/>
                </a:lnTo>
                <a:lnTo>
                  <a:pt x="10314000" y="10692003"/>
                </a:lnTo>
                <a:lnTo>
                  <a:pt x="10314000" y="0"/>
                </a:lnTo>
                <a:close/>
              </a:path>
            </a:pathLst>
          </a:custGeom>
          <a:solidFill>
            <a:srgbClr val="020203"/>
          </a:solidFill>
        </p:spPr>
        <p:txBody>
          <a:bodyPr wrap="square" lIns="0" tIns="0" rIns="0" bIns="0" rtlCol="0"/>
          <a:lstStyle/>
          <a:p>
            <a:endParaRPr>
              <a:latin typeface="Trebuchet MS" panose="020B0703020202090204" pitchFamily="34" charset="0"/>
            </a:endParaRPr>
          </a:p>
        </p:txBody>
      </p:sp>
      <p:pic>
        <p:nvPicPr>
          <p:cNvPr id="3" name="object 3"/>
          <p:cNvPicPr/>
          <p:nvPr/>
        </p:nvPicPr>
        <p:blipFill>
          <a:blip r:embed="rId2" cstate="print"/>
          <a:stretch>
            <a:fillRect/>
          </a:stretch>
        </p:blipFill>
        <p:spPr>
          <a:xfrm>
            <a:off x="1998002" y="1129565"/>
            <a:ext cx="8315998" cy="8734435"/>
          </a:xfrm>
          <a:prstGeom prst="rect">
            <a:avLst/>
          </a:prstGeom>
        </p:spPr>
      </p:pic>
      <p:sp>
        <p:nvSpPr>
          <p:cNvPr id="6" name="object 6"/>
          <p:cNvSpPr txBox="1"/>
          <p:nvPr/>
        </p:nvSpPr>
        <p:spPr>
          <a:xfrm>
            <a:off x="806300" y="1257030"/>
            <a:ext cx="5689750" cy="6880281"/>
          </a:xfrm>
          <a:prstGeom prst="rect">
            <a:avLst/>
          </a:prstGeom>
        </p:spPr>
        <p:txBody>
          <a:bodyPr vert="horz" wrap="square" lIns="0" tIns="114300" rIns="0" bIns="0" rtlCol="0" anchor="t">
            <a:spAutoFit/>
          </a:bodyPr>
          <a:lstStyle/>
          <a:p>
            <a:pPr marL="12700" marR="19685">
              <a:lnSpc>
                <a:spcPts val="3000"/>
              </a:lnSpc>
              <a:spcBef>
                <a:spcPts val="900"/>
              </a:spcBef>
            </a:pPr>
            <a:r>
              <a:rPr lang="el-GR" sz="3200" b="1">
                <a:solidFill>
                  <a:srgbClr val="FFFFFF"/>
                </a:solidFill>
                <a:latin typeface="Trebuchet MS"/>
                <a:cs typeface="Arial"/>
              </a:rPr>
              <a:t>ΜΕΛΑΝΙΝΗ</a:t>
            </a:r>
            <a:r>
              <a:rPr sz="3200" b="1">
                <a:solidFill>
                  <a:srgbClr val="FFFFFF"/>
                </a:solidFill>
                <a:latin typeface="Trebuchet MS"/>
                <a:cs typeface="Arial"/>
              </a:rPr>
              <a:t>: </a:t>
            </a:r>
            <a:r>
              <a:rPr lang="el-GR" sz="3200">
                <a:solidFill>
                  <a:srgbClr val="FFFFFF"/>
                </a:solidFill>
                <a:latin typeface="Trebuchet MS"/>
                <a:cs typeface="Arial"/>
              </a:rPr>
              <a:t>ΕΝΑ ΔΟΜΙΚΟ ΣΤΟΙΧΕΙΟ ΑΠΑΡΑΙΤΗΤΟ </a:t>
            </a:r>
            <a:endParaRPr lang="el-GR" sz="3200">
              <a:solidFill>
                <a:srgbClr val="FFFFFF"/>
              </a:solidFill>
              <a:latin typeface="Trebuchet MS" panose="020B0703020202090204" pitchFamily="34" charset="0"/>
              <a:cs typeface="Arial"/>
            </a:endParaRPr>
          </a:p>
          <a:p>
            <a:pPr marL="12700" marR="19685">
              <a:lnSpc>
                <a:spcPts val="3000"/>
              </a:lnSpc>
            </a:pPr>
            <a:r>
              <a:rPr lang="el-GR" sz="3200">
                <a:solidFill>
                  <a:srgbClr val="FFFFFF"/>
                </a:solidFill>
                <a:latin typeface="Trebuchet MS"/>
                <a:cs typeface="Arial"/>
              </a:rPr>
              <a:t>ΓΙΑ ΤΗΝ ΥΓΕΙΑ ΤΟΥ </a:t>
            </a:r>
            <a:endParaRPr lang="el-GR" sz="3200">
              <a:solidFill>
                <a:srgbClr val="FFFFFF"/>
              </a:solidFill>
              <a:latin typeface="Trebuchet MS" panose="020B0703020202090204" pitchFamily="34" charset="0"/>
              <a:cs typeface="Arial"/>
            </a:endParaRPr>
          </a:p>
          <a:p>
            <a:pPr marL="12700" marR="19685">
              <a:lnSpc>
                <a:spcPts val="3000"/>
              </a:lnSpc>
            </a:pPr>
            <a:r>
              <a:rPr lang="el-GR" sz="3200">
                <a:solidFill>
                  <a:srgbClr val="FFFFFF"/>
                </a:solidFill>
                <a:latin typeface="Trebuchet MS"/>
                <a:cs typeface="Arial"/>
              </a:rPr>
              <a:t>ΔΕΡΜΑΤΟΣ ΜΑΣ</a:t>
            </a:r>
            <a:r>
              <a:rPr sz="3200">
                <a:solidFill>
                  <a:srgbClr val="FFFFFF"/>
                </a:solidFill>
                <a:latin typeface="Trebuchet MS"/>
                <a:cs typeface="Arial"/>
              </a:rPr>
              <a:t>.</a:t>
            </a:r>
            <a:endParaRPr sz="3200">
              <a:latin typeface="Trebuchet MS"/>
              <a:cs typeface="Arial"/>
            </a:endParaRPr>
          </a:p>
          <a:p>
            <a:pPr marL="12700" marR="744220">
              <a:lnSpc>
                <a:spcPts val="3000"/>
              </a:lnSpc>
              <a:spcBef>
                <a:spcPts val="15"/>
              </a:spcBef>
            </a:pPr>
            <a:r>
              <a:rPr lang="el-GR" sz="3200">
                <a:solidFill>
                  <a:srgbClr val="FFFFFF"/>
                </a:solidFill>
                <a:latin typeface="Trebuchet MS"/>
                <a:cs typeface="Arial"/>
              </a:rPr>
              <a:t>ΟΤΑΝ ΟΜΩΣ </a:t>
            </a:r>
            <a:endParaRPr lang="el-GR" sz="3200">
              <a:solidFill>
                <a:srgbClr val="FFFFFF"/>
              </a:solidFill>
              <a:latin typeface="Trebuchet MS" panose="020B0703020202090204" pitchFamily="34" charset="0"/>
              <a:cs typeface="Arial"/>
            </a:endParaRPr>
          </a:p>
          <a:p>
            <a:pPr marL="12700" marR="744220">
              <a:lnSpc>
                <a:spcPts val="3000"/>
              </a:lnSpc>
              <a:spcBef>
                <a:spcPts val="15"/>
              </a:spcBef>
            </a:pPr>
            <a:r>
              <a:rPr lang="el-GR" sz="3200">
                <a:solidFill>
                  <a:srgbClr val="FFFFFF"/>
                </a:solidFill>
                <a:latin typeface="Trebuchet MS"/>
                <a:cs typeface="Arial"/>
              </a:rPr>
              <a:t>ΠΛΕΟΝΑΖΕΙ</a:t>
            </a:r>
            <a:r>
              <a:rPr sz="3200">
                <a:solidFill>
                  <a:srgbClr val="FFFFFF"/>
                </a:solidFill>
                <a:latin typeface="Trebuchet MS"/>
                <a:cs typeface="Arial"/>
              </a:rPr>
              <a:t>, </a:t>
            </a:r>
            <a:r>
              <a:rPr lang="el-GR" sz="3200">
                <a:solidFill>
                  <a:srgbClr val="FFFFFF"/>
                </a:solidFill>
                <a:latin typeface="Trebuchet MS"/>
                <a:cs typeface="Arial"/>
              </a:rPr>
              <a:t>ΟΔΗΓΕΙ ΣΕ ΥΠΕΡΜΕΛΑΓΧΡΩΣΗ. </a:t>
            </a:r>
            <a:endParaRPr sz="3200">
              <a:latin typeface="Trebuchet MS" panose="020B0703020202090204" pitchFamily="34" charset="0"/>
              <a:cs typeface="Arial"/>
            </a:endParaRPr>
          </a:p>
          <a:p>
            <a:pPr marL="12700" marR="782955">
              <a:lnSpc>
                <a:spcPct val="113700"/>
              </a:lnSpc>
              <a:spcBef>
                <a:spcPts val="3095"/>
              </a:spcBef>
            </a:pPr>
            <a:r>
              <a:rPr lang="el-GR" sz="1100">
                <a:solidFill>
                  <a:srgbClr val="FFFFFF"/>
                </a:solidFill>
                <a:latin typeface="Trebuchet MS"/>
                <a:cs typeface="Arial"/>
              </a:rPr>
              <a:t>Η μελανίνη είναι ένα </a:t>
            </a:r>
            <a:r>
              <a:rPr lang="el-GR" sz="1100" b="1">
                <a:solidFill>
                  <a:srgbClr val="FFFFFF"/>
                </a:solidFill>
                <a:latin typeface="Trebuchet MS"/>
                <a:cs typeface="Arial"/>
              </a:rPr>
              <a:t>απαραίτητο δομικό στοιχείο του δέρματος</a:t>
            </a:r>
            <a:r>
              <a:rPr lang="el-GR" sz="1100">
                <a:solidFill>
                  <a:srgbClr val="FFFFFF"/>
                </a:solidFill>
                <a:latin typeface="Trebuchet MS"/>
                <a:cs typeface="Arial"/>
              </a:rPr>
              <a:t>, το οποίο </a:t>
            </a:r>
            <a:r>
              <a:rPr lang="el-GR" sz="1100" b="1">
                <a:solidFill>
                  <a:srgbClr val="FFFFFF"/>
                </a:solidFill>
                <a:latin typeface="Trebuchet MS"/>
                <a:cs typeface="Arial"/>
              </a:rPr>
              <a:t>προστατεύει τα κύτταρά μας από τις</a:t>
            </a:r>
            <a:r>
              <a:rPr sz="1100" b="1">
                <a:solidFill>
                  <a:srgbClr val="FFFFFF"/>
                </a:solidFill>
                <a:latin typeface="Trebuchet MS"/>
                <a:cs typeface="Arial"/>
              </a:rPr>
              <a:t> </a:t>
            </a:r>
            <a:r>
              <a:rPr lang="el-GR" sz="1100" b="1">
                <a:solidFill>
                  <a:srgbClr val="FFFFFF"/>
                </a:solidFill>
                <a:latin typeface="Trebuchet MS"/>
                <a:cs typeface="Arial"/>
              </a:rPr>
              <a:t>βλαβερές ακτίνες </a:t>
            </a:r>
            <a:r>
              <a:rPr sz="1100" b="1">
                <a:solidFill>
                  <a:srgbClr val="FFFFFF"/>
                </a:solidFill>
                <a:latin typeface="Trebuchet MS"/>
                <a:cs typeface="Arial"/>
              </a:rPr>
              <a:t>UV </a:t>
            </a:r>
            <a:r>
              <a:rPr lang="el-GR" sz="1100">
                <a:solidFill>
                  <a:srgbClr val="FFFFFF"/>
                </a:solidFill>
                <a:latin typeface="Trebuchet MS"/>
                <a:cs typeface="Arial"/>
              </a:rPr>
              <a:t>και δίνει στην επιδερμίδα μας το πανέμορφο φυσικό της χρώμα. Ωστόσο, η περίσσεια μελανίνης οδηγεί σε ανομοιομορφία, δυσχρωμίες και ανεπιθύμητες κηλίδες</a:t>
            </a:r>
            <a:r>
              <a:rPr sz="1100">
                <a:solidFill>
                  <a:srgbClr val="FFFFFF"/>
                </a:solidFill>
                <a:latin typeface="Trebuchet MS"/>
                <a:cs typeface="Arial"/>
              </a:rPr>
              <a:t>.</a:t>
            </a:r>
            <a:endParaRPr lang="el-GR" sz="1100">
              <a:solidFill>
                <a:srgbClr val="FFFFFF"/>
              </a:solidFill>
              <a:latin typeface="Trebuchet MS"/>
              <a:cs typeface="Arial"/>
            </a:endParaRPr>
          </a:p>
          <a:p>
            <a:pPr marL="12700" marR="782955">
              <a:lnSpc>
                <a:spcPct val="113700"/>
              </a:lnSpc>
              <a:spcBef>
                <a:spcPts val="3095"/>
              </a:spcBef>
            </a:pPr>
            <a:r>
              <a:rPr lang="el-GR" sz="1100">
                <a:solidFill>
                  <a:srgbClr val="FFFFFF"/>
                </a:solidFill>
                <a:latin typeface="Trebuchet MS"/>
                <a:cs typeface="Arial"/>
              </a:rPr>
              <a:t>Η περίσσεια μελανίνης συνδέεται άμεσα με </a:t>
            </a:r>
            <a:r>
              <a:rPr lang="el-GR" sz="1100" b="1">
                <a:solidFill>
                  <a:srgbClr val="FFFFFF"/>
                </a:solidFill>
                <a:latin typeface="Trebuchet MS"/>
                <a:cs typeface="Arial"/>
              </a:rPr>
              <a:t>φλεγμονή</a:t>
            </a:r>
            <a:r>
              <a:rPr lang="en-GB" sz="1100">
                <a:solidFill>
                  <a:srgbClr val="FFFFFF"/>
                </a:solidFill>
                <a:latin typeface="Trebuchet MS"/>
                <a:cs typeface="Arial"/>
              </a:rPr>
              <a:t>.</a:t>
            </a:r>
            <a:r>
              <a:rPr lang="el-GR" sz="1100" b="1">
                <a:latin typeface="Trebuchet MS"/>
                <a:cs typeface="Arial"/>
              </a:rPr>
              <a:t> </a:t>
            </a:r>
            <a:r>
              <a:rPr lang="en-GB" sz="1100">
                <a:solidFill>
                  <a:srgbClr val="FFFFFF"/>
                </a:solidFill>
                <a:latin typeface="Trebuchet MS"/>
                <a:cs typeface="Arial"/>
              </a:rPr>
              <a:t>Ό</a:t>
            </a:r>
            <a:r>
              <a:rPr lang="el-GR" sz="1100" err="1">
                <a:solidFill>
                  <a:srgbClr val="FFFFFF"/>
                </a:solidFill>
                <a:latin typeface="Trebuchet MS"/>
                <a:cs typeface="Arial"/>
              </a:rPr>
              <a:t>ταν</a:t>
            </a:r>
            <a:r>
              <a:rPr lang="el-GR" sz="1100">
                <a:solidFill>
                  <a:srgbClr val="FFFFFF"/>
                </a:solidFill>
                <a:latin typeface="Trebuchet MS"/>
                <a:cs typeface="Arial"/>
              </a:rPr>
              <a:t> δημιουργείται φλεγμονή λόγω της έκθεσης στην ακτινοβολία</a:t>
            </a:r>
            <a:r>
              <a:rPr lang="en-GB" sz="1100">
                <a:solidFill>
                  <a:srgbClr val="FFFFFF"/>
                </a:solidFill>
                <a:latin typeface="Trebuchet MS"/>
                <a:cs typeface="Arial"/>
              </a:rPr>
              <a:t> UV, </a:t>
            </a:r>
            <a:r>
              <a:rPr lang="el-GR" sz="1100">
                <a:solidFill>
                  <a:srgbClr val="FFFFFF"/>
                </a:solidFill>
                <a:latin typeface="Trebuchet MS"/>
                <a:cs typeface="Arial"/>
              </a:rPr>
              <a:t>της γήρανσης, της κληρονομικότητας, της ρύπανσης, ή ορισμένων δερματολογικών πράξεων, η φλεγμονή αυτή διεγείρει την παραγωγή μελανίνης</a:t>
            </a:r>
            <a:r>
              <a:rPr lang="en-GB" sz="1100">
                <a:solidFill>
                  <a:srgbClr val="FFFFFF"/>
                </a:solidFill>
                <a:latin typeface="Trebuchet MS"/>
                <a:cs typeface="Arial"/>
              </a:rPr>
              <a:t>. </a:t>
            </a:r>
            <a:r>
              <a:rPr lang="el-GR" sz="1100">
                <a:solidFill>
                  <a:srgbClr val="FFFFFF"/>
                </a:solidFill>
                <a:latin typeface="Trebuchet MS"/>
                <a:cs typeface="Arial"/>
              </a:rPr>
              <a:t>Το οξειδωτικό στρες που προκαλείται από τις ελεύθερες ρίζες οδηγεί σε χρόνια φλεγμονή και στη μεταφορά μελανίνης στην επιφάνεια του δέρματος. Έτσι, εξαιτίας της συσσωρευμένης, επίμονης μελανίνης, παρουσιάζεται ορατή </a:t>
            </a:r>
            <a:r>
              <a:rPr lang="el-GR" sz="1100" err="1">
                <a:solidFill>
                  <a:srgbClr val="FFFFFF"/>
                </a:solidFill>
                <a:latin typeface="Trebuchet MS"/>
                <a:cs typeface="Arial"/>
              </a:rPr>
              <a:t>υπερμελάγχρωση</a:t>
            </a:r>
            <a:r>
              <a:rPr lang="el-GR" sz="1100">
                <a:solidFill>
                  <a:srgbClr val="FFFFFF"/>
                </a:solidFill>
                <a:latin typeface="Trebuchet MS"/>
                <a:cs typeface="Arial"/>
              </a:rPr>
              <a:t> που επηρεάζει τον τόνο και τη διαύγεια της επιδερμίδας.</a:t>
            </a:r>
          </a:p>
          <a:p>
            <a:pPr marL="12700" marR="782955">
              <a:lnSpc>
                <a:spcPct val="113700"/>
              </a:lnSpc>
              <a:spcBef>
                <a:spcPts val="3095"/>
              </a:spcBef>
            </a:pPr>
            <a:r>
              <a:rPr lang="el-GR" sz="1100">
                <a:solidFill>
                  <a:srgbClr val="FFFFFF"/>
                </a:solidFill>
                <a:latin typeface="Trebuchet MS"/>
                <a:cs typeface="Arial"/>
              </a:rPr>
              <a:t>Επομένως, για να αντιμετωπιστεί αποτελεσματικά η </a:t>
            </a:r>
            <a:r>
              <a:rPr lang="el-GR" sz="1100" err="1">
                <a:solidFill>
                  <a:srgbClr val="FFFFFF"/>
                </a:solidFill>
                <a:latin typeface="Trebuchet MS"/>
                <a:cs typeface="Arial"/>
              </a:rPr>
              <a:t>υπερμελάγχρωση</a:t>
            </a:r>
            <a:r>
              <a:rPr lang="el-GR" sz="1100">
                <a:solidFill>
                  <a:srgbClr val="FFFFFF"/>
                </a:solidFill>
                <a:latin typeface="Trebuchet MS"/>
                <a:cs typeface="Arial"/>
              </a:rPr>
              <a:t>, θα πρέπει να </a:t>
            </a:r>
            <a:r>
              <a:rPr lang="el-GR" sz="1100">
                <a:solidFill>
                  <a:schemeClr val="bg1"/>
                </a:solidFill>
                <a:latin typeface="Trebuchet MS"/>
                <a:cs typeface="Arial"/>
              </a:rPr>
              <a:t>επιλεγεί μια </a:t>
            </a:r>
            <a:r>
              <a:rPr lang="el-GR" sz="1100" b="1">
                <a:solidFill>
                  <a:schemeClr val="bg1"/>
                </a:solidFill>
                <a:latin typeface="Trebuchet MS"/>
                <a:cs typeface="Arial"/>
              </a:rPr>
              <a:t>προσέγγιση που να συνδυάζει</a:t>
            </a:r>
            <a:r>
              <a:rPr lang="en-GB" sz="1100" b="1">
                <a:solidFill>
                  <a:schemeClr val="bg1"/>
                </a:solidFill>
                <a:latin typeface="Trebuchet MS"/>
                <a:cs typeface="Arial"/>
              </a:rPr>
              <a:t> </a:t>
            </a:r>
            <a:r>
              <a:rPr lang="el-GR" sz="1100" b="1">
                <a:solidFill>
                  <a:schemeClr val="bg1"/>
                </a:solidFill>
                <a:latin typeface="Trebuchet MS"/>
                <a:cs typeface="Arial"/>
              </a:rPr>
              <a:t>την αντιφλεγμονώδη και την δράση κατά της </a:t>
            </a:r>
            <a:r>
              <a:rPr lang="el-GR" sz="1100" b="1" err="1">
                <a:solidFill>
                  <a:schemeClr val="bg1"/>
                </a:solidFill>
                <a:latin typeface="Trebuchet MS"/>
                <a:cs typeface="Arial"/>
              </a:rPr>
              <a:t>υπερμελάγχρωσης</a:t>
            </a:r>
            <a:r>
              <a:rPr lang="el-GR" sz="1100" b="1">
                <a:solidFill>
                  <a:schemeClr val="bg1"/>
                </a:solidFill>
                <a:latin typeface="Trebuchet MS"/>
                <a:cs typeface="Arial"/>
              </a:rPr>
              <a:t>.</a:t>
            </a:r>
            <a:endParaRPr lang="el-GR" sz="1100">
              <a:solidFill>
                <a:schemeClr val="bg1"/>
              </a:solidFill>
              <a:latin typeface="Trebuchet MS"/>
              <a:cs typeface="Arial"/>
            </a:endParaRPr>
          </a:p>
        </p:txBody>
      </p:sp>
      <p:sp>
        <p:nvSpPr>
          <p:cNvPr id="7" name="object 7"/>
          <p:cNvSpPr txBox="1"/>
          <p:nvPr/>
        </p:nvSpPr>
        <p:spPr>
          <a:xfrm>
            <a:off x="10925902" y="698500"/>
            <a:ext cx="3736897" cy="5127879"/>
          </a:xfrm>
          <a:prstGeom prst="rect">
            <a:avLst/>
          </a:prstGeom>
        </p:spPr>
        <p:txBody>
          <a:bodyPr vert="horz" wrap="square" lIns="0" tIns="91440" rIns="0" bIns="0" rtlCol="0" anchor="t">
            <a:spAutoFit/>
          </a:bodyPr>
          <a:lstStyle/>
          <a:p>
            <a:pPr marL="38100" marR="759460">
              <a:lnSpc>
                <a:spcPct val="75400"/>
              </a:lnSpc>
              <a:spcBef>
                <a:spcPts val="720"/>
              </a:spcBef>
            </a:pPr>
            <a:r>
              <a:rPr lang="el-GR" sz="2100" b="1">
                <a:latin typeface="Trebuchet MS"/>
                <a:cs typeface="Arial"/>
              </a:rPr>
              <a:t>ΚΑΙΝΟΤΟΜΙΑ ΣΤΗΝ ΥΠΕΡΜΕΛΑΓΧΡΩΣΗ</a:t>
            </a:r>
            <a:r>
              <a:rPr sz="2100" b="1">
                <a:latin typeface="Trebuchet MS"/>
                <a:cs typeface="Arial"/>
              </a:rPr>
              <a:t>:</a:t>
            </a:r>
            <a:endParaRPr sz="2100">
              <a:latin typeface="Trebuchet MS"/>
              <a:cs typeface="Arial"/>
            </a:endParaRPr>
          </a:p>
          <a:p>
            <a:pPr marL="38100" marR="422275">
              <a:lnSpc>
                <a:spcPct val="75400"/>
              </a:lnSpc>
            </a:pPr>
            <a:r>
              <a:rPr sz="2100">
                <a:latin typeface="Trebuchet MS"/>
                <a:cs typeface="Arial"/>
              </a:rPr>
              <a:t>MELASYL</a:t>
            </a:r>
            <a:r>
              <a:rPr sz="1800" baseline="32407">
                <a:latin typeface="Trebuchet MS"/>
                <a:cs typeface="Arial"/>
              </a:rPr>
              <a:t>TM</a:t>
            </a:r>
            <a:r>
              <a:rPr lang="el-GR" sz="2100" baseline="32407">
                <a:latin typeface="Trebuchet MS"/>
                <a:cs typeface="Arial"/>
              </a:rPr>
              <a:t> </a:t>
            </a:r>
          </a:p>
          <a:p>
            <a:pPr marL="38100" marR="422275">
              <a:lnSpc>
                <a:spcPct val="75400"/>
              </a:lnSpc>
            </a:pPr>
            <a:r>
              <a:rPr lang="el-GR" sz="2100">
                <a:latin typeface="Trebuchet MS"/>
                <a:cs typeface="Arial"/>
              </a:rPr>
              <a:t>ΤΟ ΝΕΟ ΕΝΕΡΓΟ ΣΥΣΤΑΤΙΚΟ ΓΙΑ </a:t>
            </a:r>
          </a:p>
          <a:p>
            <a:pPr marL="38100" marR="422275">
              <a:lnSpc>
                <a:spcPct val="75400"/>
              </a:lnSpc>
            </a:pPr>
            <a:r>
              <a:rPr lang="el-GR" sz="2100">
                <a:latin typeface="Trebuchet MS"/>
                <a:cs typeface="Arial"/>
              </a:rPr>
              <a:t>ΚΑΤΑΠΟΛΕΜΗΣΗ ΤΗΣ ΥΠΕΡΜΕΛΑΓΧΡΩΣΗΣ</a:t>
            </a:r>
          </a:p>
          <a:p>
            <a:pPr marL="38100" marR="422275">
              <a:lnSpc>
                <a:spcPct val="75400"/>
              </a:lnSpc>
            </a:pPr>
            <a:r>
              <a:rPr lang="el-GR" sz="2100" b="1">
                <a:solidFill>
                  <a:schemeClr val="tx1"/>
                </a:solidFill>
                <a:latin typeface="Trebuchet MS"/>
                <a:cs typeface="Arial"/>
              </a:rPr>
              <a:t>ΟΠΩΣ ΠΟΤΕ ΞΑΝΑ</a:t>
            </a:r>
          </a:p>
          <a:p>
            <a:pPr marL="38100" marR="407670">
              <a:lnSpc>
                <a:spcPct val="113700"/>
              </a:lnSpc>
              <a:spcBef>
                <a:spcPts val="1565"/>
              </a:spcBef>
            </a:pPr>
            <a:r>
              <a:rPr lang="el-GR" sz="1100" b="1">
                <a:latin typeface="Trebuchet MS"/>
                <a:cs typeface="Arial"/>
              </a:rPr>
              <a:t>Μετά από 18 χρόνια ερευνών </a:t>
            </a:r>
            <a:r>
              <a:rPr lang="el-GR" sz="1100">
                <a:latin typeface="Trebuchet MS"/>
                <a:cs typeface="Arial"/>
              </a:rPr>
              <a:t>και</a:t>
            </a:r>
            <a:r>
              <a:rPr sz="1100">
                <a:latin typeface="Trebuchet MS"/>
                <a:cs typeface="Arial"/>
              </a:rPr>
              <a:t> </a:t>
            </a:r>
            <a:r>
              <a:rPr lang="el-GR" sz="1100">
                <a:latin typeface="Trebuchet MS"/>
                <a:cs typeface="Arial"/>
              </a:rPr>
              <a:t>την αξιολόγηση περισσότερων από 100.000 μορίων</a:t>
            </a:r>
            <a:r>
              <a:rPr sz="1100">
                <a:latin typeface="Trebuchet MS"/>
                <a:cs typeface="Arial"/>
              </a:rPr>
              <a:t>, </a:t>
            </a:r>
            <a:r>
              <a:rPr lang="el-GR" sz="1100">
                <a:latin typeface="Trebuchet MS"/>
                <a:cs typeface="Arial"/>
              </a:rPr>
              <a:t>η </a:t>
            </a:r>
            <a:r>
              <a:rPr sz="1100">
                <a:latin typeface="Trebuchet MS"/>
                <a:cs typeface="Arial"/>
              </a:rPr>
              <a:t>La Roche-Posay</a:t>
            </a:r>
            <a:r>
              <a:rPr lang="el-GR" sz="1100">
                <a:latin typeface="Trebuchet MS"/>
                <a:cs typeface="Arial"/>
              </a:rPr>
              <a:t> ανακάλυψε ένα ενεργό συστατικό με δράση ευρέος φάσματος ενάντια στην </a:t>
            </a:r>
            <a:r>
              <a:rPr lang="el-GR" sz="1100" err="1">
                <a:latin typeface="Trebuchet MS"/>
                <a:cs typeface="Arial"/>
              </a:rPr>
              <a:t>υπερμελάγχρωση</a:t>
            </a:r>
            <a:r>
              <a:rPr sz="1100">
                <a:latin typeface="Trebuchet MS"/>
                <a:cs typeface="Arial"/>
              </a:rPr>
              <a:t>. </a:t>
            </a:r>
            <a:r>
              <a:rPr lang="el-GR" sz="1100">
                <a:latin typeface="Trebuchet MS"/>
                <a:cs typeface="Arial"/>
              </a:rPr>
              <a:t>Αυτό το</a:t>
            </a:r>
            <a:r>
              <a:rPr sz="1100">
                <a:latin typeface="Trebuchet MS"/>
                <a:cs typeface="Arial"/>
              </a:rPr>
              <a:t> </a:t>
            </a:r>
            <a:r>
              <a:rPr lang="el-GR" sz="1100" b="1">
                <a:latin typeface="Trebuchet MS"/>
                <a:cs typeface="Arial"/>
              </a:rPr>
              <a:t>νέο μόριο λέγεται </a:t>
            </a:r>
            <a:r>
              <a:rPr sz="1100" b="1" err="1">
                <a:latin typeface="Trebuchet MS"/>
                <a:cs typeface="Arial"/>
              </a:rPr>
              <a:t>Melasyl</a:t>
            </a:r>
            <a:r>
              <a:rPr sz="1100" b="1">
                <a:latin typeface="Trebuchet MS"/>
                <a:cs typeface="Arial"/>
              </a:rPr>
              <a:t>™ </a:t>
            </a:r>
            <a:r>
              <a:rPr lang="el-GR" sz="1100">
                <a:latin typeface="Trebuchet MS"/>
                <a:cs typeface="Arial"/>
              </a:rPr>
              <a:t>και έχει κατοχυρωθεί με πολλαπλά διπλώματα ευρεσιτεχνίας μέχρι το</a:t>
            </a:r>
            <a:r>
              <a:rPr sz="1100">
                <a:latin typeface="Trebuchet MS"/>
                <a:cs typeface="Arial"/>
              </a:rPr>
              <a:t> 2036. </a:t>
            </a:r>
            <a:r>
              <a:rPr lang="el-GR" sz="1100">
                <a:latin typeface="Trebuchet MS"/>
                <a:cs typeface="Arial"/>
              </a:rPr>
              <a:t>Έχει έναν </a:t>
            </a:r>
            <a:r>
              <a:rPr lang="el-GR" sz="1100" b="1">
                <a:latin typeface="Trebuchet MS"/>
                <a:cs typeface="Arial"/>
              </a:rPr>
              <a:t>μοναδικό τρόπο δράσης</a:t>
            </a:r>
            <a:r>
              <a:rPr sz="1100">
                <a:latin typeface="Trebuchet MS"/>
                <a:cs typeface="Arial"/>
              </a:rPr>
              <a:t>: </a:t>
            </a:r>
            <a:r>
              <a:rPr lang="el-GR" sz="1100" b="1">
                <a:latin typeface="Trebuchet MS"/>
                <a:cs typeface="Arial"/>
              </a:rPr>
              <a:t>δεσμεύοντας </a:t>
            </a:r>
            <a:r>
              <a:rPr lang="el-GR" sz="1100" b="1">
                <a:solidFill>
                  <a:schemeClr val="tx1"/>
                </a:solidFill>
                <a:latin typeface="Trebuchet MS"/>
                <a:cs typeface="Arial"/>
              </a:rPr>
              <a:t>τα πρόδρομα μόρια </a:t>
            </a:r>
            <a:r>
              <a:rPr lang="el-GR" sz="1100" b="1">
                <a:latin typeface="Trebuchet MS"/>
                <a:cs typeface="Arial"/>
              </a:rPr>
              <a:t>μελανίνης, ανακόπτει την περίσσεια μελανίνης</a:t>
            </a:r>
            <a:r>
              <a:rPr sz="1100" b="1">
                <a:latin typeface="Trebuchet MS"/>
                <a:cs typeface="Arial"/>
              </a:rPr>
              <a:t> </a:t>
            </a:r>
            <a:r>
              <a:rPr lang="el-GR" sz="1100" b="1">
                <a:latin typeface="Trebuchet MS"/>
                <a:cs typeface="Arial"/>
              </a:rPr>
              <a:t>πριν οδηγήσει στον σχηματισμό δυσχρωμιών</a:t>
            </a:r>
            <a:r>
              <a:rPr sz="1100">
                <a:latin typeface="Trebuchet MS"/>
                <a:cs typeface="Arial"/>
              </a:rPr>
              <a:t>.</a:t>
            </a:r>
            <a:endParaRPr lang="el-GR" sz="1100">
              <a:latin typeface="Trebuchet MS"/>
              <a:cs typeface="Arial"/>
            </a:endParaRPr>
          </a:p>
          <a:p>
            <a:pPr marL="38100" marR="407670">
              <a:lnSpc>
                <a:spcPct val="113700"/>
              </a:lnSpc>
              <a:spcBef>
                <a:spcPts val="1565"/>
              </a:spcBef>
            </a:pPr>
            <a:r>
              <a:rPr lang="el-GR" sz="1100">
                <a:latin typeface="Trebuchet MS"/>
                <a:cs typeface="Arial"/>
              </a:rPr>
              <a:t>Εξασφαλίζει ανώτερη αποτελεσματικότητα κατά της </a:t>
            </a:r>
            <a:r>
              <a:rPr lang="el-GR" sz="1100" err="1">
                <a:latin typeface="Trebuchet MS"/>
                <a:cs typeface="Arial"/>
              </a:rPr>
              <a:t>υπερμελάγχρωσης</a:t>
            </a:r>
            <a:r>
              <a:rPr lang="el-GR" sz="1100">
                <a:latin typeface="Trebuchet MS"/>
                <a:cs typeface="Arial"/>
              </a:rPr>
              <a:t> σε όλους τους τόνους δέρματος,</a:t>
            </a:r>
            <a:r>
              <a:rPr sz="1100">
                <a:latin typeface="Trebuchet MS"/>
                <a:cs typeface="Arial"/>
              </a:rPr>
              <a:t> </a:t>
            </a:r>
            <a:r>
              <a:rPr lang="el-GR" sz="1100">
                <a:latin typeface="Trebuchet MS"/>
                <a:cs typeface="Arial"/>
              </a:rPr>
              <a:t>η οποία έχει αποδειχθεί σε σύγκριση με 8 ενεργά συστατικά αναφοράς.</a:t>
            </a:r>
            <a:endParaRPr sz="1100">
              <a:latin typeface="Trebuchet MS"/>
              <a:cs typeface="Arial"/>
            </a:endParaRPr>
          </a:p>
        </p:txBody>
      </p:sp>
      <p:sp>
        <p:nvSpPr>
          <p:cNvPr id="8" name="object 8"/>
          <p:cNvSpPr txBox="1"/>
          <p:nvPr/>
        </p:nvSpPr>
        <p:spPr>
          <a:xfrm>
            <a:off x="11452757" y="5819786"/>
            <a:ext cx="902969" cy="135935"/>
          </a:xfrm>
          <a:prstGeom prst="rect">
            <a:avLst/>
          </a:prstGeom>
        </p:spPr>
        <p:txBody>
          <a:bodyPr vert="horz" wrap="square" lIns="0" tIns="12700" rIns="0" bIns="0" rtlCol="0">
            <a:spAutoFit/>
          </a:bodyPr>
          <a:lstStyle/>
          <a:p>
            <a:pPr marL="12700" algn="ctr">
              <a:lnSpc>
                <a:spcPct val="100000"/>
              </a:lnSpc>
              <a:spcBef>
                <a:spcPts val="100"/>
              </a:spcBef>
            </a:pPr>
            <a:r>
              <a:rPr lang="el-GR" sz="800">
                <a:latin typeface="Trebuchet MS" panose="020B0703020202090204" pitchFamily="34" charset="0"/>
                <a:cs typeface="Arial"/>
              </a:rPr>
              <a:t>ΧΩΡΙΣ</a:t>
            </a:r>
            <a:r>
              <a:rPr sz="800">
                <a:latin typeface="Trebuchet MS" panose="020B0703020202090204" pitchFamily="34" charset="0"/>
                <a:cs typeface="Arial"/>
              </a:rPr>
              <a:t> </a:t>
            </a:r>
            <a:r>
              <a:rPr sz="800" b="1">
                <a:latin typeface="Trebuchet MS" panose="020B0703020202090204" pitchFamily="34" charset="0"/>
                <a:cs typeface="Arial"/>
              </a:rPr>
              <a:t>MELASYL™</a:t>
            </a:r>
            <a:endParaRPr sz="800">
              <a:latin typeface="Trebuchet MS" panose="020B0703020202090204" pitchFamily="34" charset="0"/>
              <a:cs typeface="Arial"/>
            </a:endParaRPr>
          </a:p>
        </p:txBody>
      </p:sp>
      <p:sp>
        <p:nvSpPr>
          <p:cNvPr id="9" name="object 9"/>
          <p:cNvSpPr txBox="1"/>
          <p:nvPr/>
        </p:nvSpPr>
        <p:spPr>
          <a:xfrm>
            <a:off x="13086211" y="5817681"/>
            <a:ext cx="755650" cy="135935"/>
          </a:xfrm>
          <a:prstGeom prst="rect">
            <a:avLst/>
          </a:prstGeom>
        </p:spPr>
        <p:txBody>
          <a:bodyPr vert="horz" wrap="square" lIns="0" tIns="12700" rIns="0" bIns="0" rtlCol="0">
            <a:spAutoFit/>
          </a:bodyPr>
          <a:lstStyle/>
          <a:p>
            <a:pPr marL="12700" algn="ctr">
              <a:lnSpc>
                <a:spcPct val="100000"/>
              </a:lnSpc>
              <a:spcBef>
                <a:spcPts val="100"/>
              </a:spcBef>
            </a:pPr>
            <a:r>
              <a:rPr lang="el-GR" sz="800" b="1" u="sng">
                <a:solidFill>
                  <a:srgbClr val="522583"/>
                </a:solidFill>
                <a:uFill>
                  <a:solidFill>
                    <a:srgbClr val="522583"/>
                  </a:solidFill>
                </a:uFill>
                <a:latin typeface="Trebuchet MS" panose="020B0703020202090204" pitchFamily="34" charset="0"/>
                <a:cs typeface="Arial"/>
              </a:rPr>
              <a:t>ΜΕ</a:t>
            </a:r>
            <a:r>
              <a:rPr sz="800" b="1">
                <a:solidFill>
                  <a:srgbClr val="522583"/>
                </a:solidFill>
                <a:latin typeface="Trebuchet MS" panose="020B0703020202090204" pitchFamily="34" charset="0"/>
                <a:cs typeface="Arial"/>
              </a:rPr>
              <a:t> MELASYL™</a:t>
            </a:r>
            <a:endParaRPr sz="800">
              <a:latin typeface="Trebuchet MS" panose="020B0703020202090204" pitchFamily="34" charset="0"/>
              <a:cs typeface="Arial"/>
            </a:endParaRPr>
          </a:p>
        </p:txBody>
      </p:sp>
      <p:pic>
        <p:nvPicPr>
          <p:cNvPr id="84" name="object 84"/>
          <p:cNvPicPr/>
          <p:nvPr/>
        </p:nvPicPr>
        <p:blipFill>
          <a:blip r:embed="rId3" cstate="print"/>
          <a:stretch>
            <a:fillRect/>
          </a:stretch>
        </p:blipFill>
        <p:spPr>
          <a:xfrm>
            <a:off x="10938602" y="8721494"/>
            <a:ext cx="1735931" cy="976461"/>
          </a:xfrm>
          <a:prstGeom prst="rect">
            <a:avLst/>
          </a:prstGeom>
        </p:spPr>
      </p:pic>
      <p:pic>
        <p:nvPicPr>
          <p:cNvPr id="85" name="object 85"/>
          <p:cNvPicPr/>
          <p:nvPr/>
        </p:nvPicPr>
        <p:blipFill>
          <a:blip r:embed="rId4" cstate="print"/>
          <a:stretch>
            <a:fillRect/>
          </a:stretch>
        </p:blipFill>
        <p:spPr>
          <a:xfrm>
            <a:off x="12926868" y="8721494"/>
            <a:ext cx="1735931" cy="976461"/>
          </a:xfrm>
          <a:prstGeom prst="rect">
            <a:avLst/>
          </a:prstGeom>
        </p:spPr>
      </p:pic>
      <p:sp>
        <p:nvSpPr>
          <p:cNvPr id="86" name="object 86"/>
          <p:cNvSpPr txBox="1"/>
          <p:nvPr/>
        </p:nvSpPr>
        <p:spPr>
          <a:xfrm>
            <a:off x="10925902" y="8576570"/>
            <a:ext cx="469265" cy="135935"/>
          </a:xfrm>
          <a:prstGeom prst="rect">
            <a:avLst/>
          </a:prstGeom>
        </p:spPr>
        <p:txBody>
          <a:bodyPr vert="horz" wrap="square" lIns="0" tIns="12700" rIns="0" bIns="0" rtlCol="0">
            <a:spAutoFit/>
          </a:bodyPr>
          <a:lstStyle/>
          <a:p>
            <a:pPr marL="12700">
              <a:lnSpc>
                <a:spcPct val="100000"/>
              </a:lnSpc>
              <a:spcBef>
                <a:spcPts val="100"/>
              </a:spcBef>
            </a:pPr>
            <a:r>
              <a:rPr lang="el-GR" sz="800" b="1">
                <a:latin typeface="Trebuchet MS" panose="020B0703020202090204" pitchFamily="34" charset="0"/>
                <a:cs typeface="Arial"/>
              </a:rPr>
              <a:t>ΕΛΕΓΧΟΣ</a:t>
            </a:r>
            <a:endParaRPr sz="800">
              <a:latin typeface="Trebuchet MS" panose="020B0703020202090204" pitchFamily="34" charset="0"/>
              <a:cs typeface="Arial"/>
            </a:endParaRPr>
          </a:p>
        </p:txBody>
      </p:sp>
      <p:sp>
        <p:nvSpPr>
          <p:cNvPr id="87" name="object 87"/>
          <p:cNvSpPr txBox="1"/>
          <p:nvPr/>
        </p:nvSpPr>
        <p:spPr>
          <a:xfrm>
            <a:off x="10925902" y="9706565"/>
            <a:ext cx="1284081" cy="135935"/>
          </a:xfrm>
          <a:prstGeom prst="rect">
            <a:avLst/>
          </a:prstGeom>
        </p:spPr>
        <p:txBody>
          <a:bodyPr vert="horz" wrap="square" lIns="0" tIns="12700" rIns="0" bIns="0" rtlCol="0">
            <a:spAutoFit/>
          </a:bodyPr>
          <a:lstStyle/>
          <a:p>
            <a:pPr marL="12700">
              <a:lnSpc>
                <a:spcPct val="100000"/>
              </a:lnSpc>
              <a:spcBef>
                <a:spcPts val="100"/>
              </a:spcBef>
            </a:pPr>
            <a:r>
              <a:rPr lang="el-GR" sz="800">
                <a:latin typeface="Trebuchet MS" panose="020B0703020202090204" pitchFamily="34" charset="0"/>
                <a:cs typeface="Arial"/>
              </a:rPr>
              <a:t>ΕΙΚΟΝΑ</a:t>
            </a:r>
            <a:r>
              <a:rPr sz="800">
                <a:latin typeface="Trebuchet MS" panose="020B0703020202090204" pitchFamily="34" charset="0"/>
                <a:cs typeface="Arial"/>
              </a:rPr>
              <a:t>: FM-DMSO-2(65)</a:t>
            </a:r>
          </a:p>
        </p:txBody>
      </p:sp>
      <p:sp>
        <p:nvSpPr>
          <p:cNvPr id="88" name="object 88"/>
          <p:cNvSpPr txBox="1"/>
          <p:nvPr/>
        </p:nvSpPr>
        <p:spPr>
          <a:xfrm>
            <a:off x="12914214" y="8575554"/>
            <a:ext cx="1399833" cy="135935"/>
          </a:xfrm>
          <a:prstGeom prst="rect">
            <a:avLst/>
          </a:prstGeom>
        </p:spPr>
        <p:txBody>
          <a:bodyPr vert="horz" wrap="square" lIns="0" tIns="12700" rIns="0" bIns="0" rtlCol="0">
            <a:spAutoFit/>
          </a:bodyPr>
          <a:lstStyle/>
          <a:p>
            <a:pPr marL="12700">
              <a:lnSpc>
                <a:spcPct val="100000"/>
              </a:lnSpc>
              <a:spcBef>
                <a:spcPts val="100"/>
              </a:spcBef>
            </a:pPr>
            <a:r>
              <a:rPr lang="el-GR" sz="800" b="1">
                <a:latin typeface="Trebuchet MS" panose="020B0703020202090204" pitchFamily="34" charset="0"/>
                <a:cs typeface="Arial"/>
              </a:rPr>
              <a:t>ΕΦΑΡΜΟΓΗ ΤΟΥ </a:t>
            </a:r>
            <a:r>
              <a:rPr sz="800" b="1">
                <a:latin typeface="Trebuchet MS" panose="020B0703020202090204" pitchFamily="34" charset="0"/>
                <a:cs typeface="Arial"/>
              </a:rPr>
              <a:t>MELASYL™</a:t>
            </a:r>
            <a:endParaRPr sz="800">
              <a:latin typeface="Trebuchet MS" panose="020B0703020202090204" pitchFamily="34" charset="0"/>
              <a:cs typeface="Arial"/>
            </a:endParaRPr>
          </a:p>
        </p:txBody>
      </p:sp>
      <p:sp>
        <p:nvSpPr>
          <p:cNvPr id="89" name="object 89"/>
          <p:cNvSpPr txBox="1"/>
          <p:nvPr/>
        </p:nvSpPr>
        <p:spPr>
          <a:xfrm>
            <a:off x="12914214" y="9706565"/>
            <a:ext cx="1284081" cy="135935"/>
          </a:xfrm>
          <a:prstGeom prst="rect">
            <a:avLst/>
          </a:prstGeom>
        </p:spPr>
        <p:txBody>
          <a:bodyPr vert="horz" wrap="square" lIns="0" tIns="12700" rIns="0" bIns="0" rtlCol="0">
            <a:spAutoFit/>
          </a:bodyPr>
          <a:lstStyle/>
          <a:p>
            <a:pPr marL="12700">
              <a:lnSpc>
                <a:spcPct val="100000"/>
              </a:lnSpc>
              <a:spcBef>
                <a:spcPts val="100"/>
              </a:spcBef>
            </a:pPr>
            <a:r>
              <a:rPr lang="el-GR" sz="800">
                <a:latin typeface="Trebuchet MS" panose="020B0703020202090204" pitchFamily="34" charset="0"/>
                <a:cs typeface="Arial"/>
              </a:rPr>
              <a:t>ΕΙΚΟΝΑ</a:t>
            </a:r>
            <a:r>
              <a:rPr sz="800">
                <a:latin typeface="Trebuchet MS" panose="020B0703020202090204" pitchFamily="34" charset="0"/>
                <a:cs typeface="Arial"/>
              </a:rPr>
              <a:t>: FM-NCA30-2(89)</a:t>
            </a:r>
          </a:p>
        </p:txBody>
      </p:sp>
      <p:sp>
        <p:nvSpPr>
          <p:cNvPr id="90" name="object 90"/>
          <p:cNvSpPr txBox="1"/>
          <p:nvPr/>
        </p:nvSpPr>
        <p:spPr>
          <a:xfrm rot="10800000">
            <a:off x="14954251" y="4433010"/>
            <a:ext cx="92333" cy="5350310"/>
          </a:xfrm>
          <a:prstGeom prst="rect">
            <a:avLst/>
          </a:prstGeom>
        </p:spPr>
        <p:txBody>
          <a:bodyPr vert="vert270" wrap="square" lIns="0" tIns="8255" rIns="0" bIns="0" rtlCol="0">
            <a:spAutoFit/>
          </a:bodyPr>
          <a:lstStyle/>
          <a:p>
            <a:pPr marL="12700">
              <a:lnSpc>
                <a:spcPct val="100000"/>
              </a:lnSpc>
              <a:spcBef>
                <a:spcPts val="65"/>
              </a:spcBef>
            </a:pPr>
            <a:r>
              <a:rPr lang="el-GR" sz="600">
                <a:latin typeface="Trebuchet MS" panose="020B0703020202090204" pitchFamily="34" charset="0"/>
                <a:cs typeface="Arial"/>
              </a:rPr>
              <a:t>* Οπτική μικροσκοπία, τμήματα ανακατασκευασμένου ανθρώπινου δέρματος, χρώση </a:t>
            </a:r>
            <a:r>
              <a:rPr lang="en-GB" sz="600">
                <a:latin typeface="Trebuchet MS" panose="020B0703020202090204" pitchFamily="34" charset="0"/>
                <a:cs typeface="Arial"/>
              </a:rPr>
              <a:t>Fontana Masson (</a:t>
            </a:r>
            <a:r>
              <a:rPr lang="el-GR" sz="600">
                <a:latin typeface="Trebuchet MS" panose="020B0703020202090204" pitchFamily="34" charset="0"/>
                <a:cs typeface="Arial"/>
              </a:rPr>
              <a:t>μελανίνη σε μορφή μαύρων κοκκίων).</a:t>
            </a:r>
          </a:p>
        </p:txBody>
      </p:sp>
      <p:sp>
        <p:nvSpPr>
          <p:cNvPr id="91" name="object 91"/>
          <p:cNvSpPr txBox="1"/>
          <p:nvPr/>
        </p:nvSpPr>
        <p:spPr>
          <a:xfrm>
            <a:off x="1339584" y="8648688"/>
            <a:ext cx="1512570" cy="378950"/>
          </a:xfrm>
          <a:prstGeom prst="rect">
            <a:avLst/>
          </a:prstGeom>
        </p:spPr>
        <p:txBody>
          <a:bodyPr vert="horz" wrap="square" lIns="0" tIns="17145" rIns="0" bIns="0" rtlCol="0">
            <a:spAutoFit/>
          </a:bodyPr>
          <a:lstStyle/>
          <a:p>
            <a:pPr marL="38100">
              <a:lnSpc>
                <a:spcPct val="100000"/>
              </a:lnSpc>
              <a:spcBef>
                <a:spcPts val="135"/>
              </a:spcBef>
            </a:pPr>
            <a:r>
              <a:rPr sz="2350">
                <a:solidFill>
                  <a:srgbClr val="662483"/>
                </a:solidFill>
                <a:latin typeface="Trebuchet MS" panose="020B0703020202090204" pitchFamily="34" charset="0"/>
                <a:cs typeface="Arial"/>
              </a:rPr>
              <a:t>MELASYL</a:t>
            </a:r>
            <a:r>
              <a:rPr sz="1350" baseline="61728">
                <a:solidFill>
                  <a:srgbClr val="662483"/>
                </a:solidFill>
                <a:latin typeface="Trebuchet MS" panose="020B0703020202090204" pitchFamily="34" charset="0"/>
                <a:cs typeface="Arial"/>
              </a:rPr>
              <a:t>TM</a:t>
            </a:r>
            <a:endParaRPr sz="1350" baseline="61728">
              <a:latin typeface="Trebuchet MS" panose="020B0703020202090204" pitchFamily="34" charset="0"/>
              <a:cs typeface="Arial"/>
            </a:endParaRPr>
          </a:p>
        </p:txBody>
      </p:sp>
      <p:grpSp>
        <p:nvGrpSpPr>
          <p:cNvPr id="92" name="object 92"/>
          <p:cNvGrpSpPr/>
          <p:nvPr/>
        </p:nvGrpSpPr>
        <p:grpSpPr>
          <a:xfrm>
            <a:off x="871829" y="8616950"/>
            <a:ext cx="473075" cy="539750"/>
            <a:chOff x="871829" y="7893761"/>
            <a:chExt cx="473075" cy="539750"/>
          </a:xfrm>
        </p:grpSpPr>
        <p:pic>
          <p:nvPicPr>
            <p:cNvPr id="93" name="object 93"/>
            <p:cNvPicPr/>
            <p:nvPr/>
          </p:nvPicPr>
          <p:blipFill>
            <a:blip r:embed="rId5" cstate="print"/>
            <a:stretch>
              <a:fillRect/>
            </a:stretch>
          </p:blipFill>
          <p:spPr>
            <a:xfrm>
              <a:off x="871829" y="7893761"/>
              <a:ext cx="472910" cy="539596"/>
            </a:xfrm>
            <a:prstGeom prst="rect">
              <a:avLst/>
            </a:prstGeom>
          </p:spPr>
        </p:pic>
        <p:pic>
          <p:nvPicPr>
            <p:cNvPr id="94" name="object 94"/>
            <p:cNvPicPr/>
            <p:nvPr/>
          </p:nvPicPr>
          <p:blipFill>
            <a:blip r:embed="rId6" cstate="print"/>
            <a:stretch>
              <a:fillRect/>
            </a:stretch>
          </p:blipFill>
          <p:spPr>
            <a:xfrm>
              <a:off x="969766" y="7966461"/>
              <a:ext cx="182829" cy="182829"/>
            </a:xfrm>
            <a:prstGeom prst="rect">
              <a:avLst/>
            </a:prstGeom>
          </p:spPr>
        </p:pic>
      </p:grpSp>
      <p:sp>
        <p:nvSpPr>
          <p:cNvPr id="95" name="object 95"/>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pic>
        <p:nvPicPr>
          <p:cNvPr id="98" name="Picture 97">
            <a:extLst>
              <a:ext uri="{FF2B5EF4-FFF2-40B4-BE49-F238E27FC236}">
                <a16:creationId xmlns:a16="http://schemas.microsoft.com/office/drawing/2014/main" id="{93843FE8-9217-BB71-D4E5-76C48A929726}"/>
              </a:ext>
            </a:extLst>
          </p:cNvPr>
          <p:cNvPicPr>
            <a:picLocks noChangeAspect="1"/>
          </p:cNvPicPr>
          <p:nvPr/>
        </p:nvPicPr>
        <p:blipFill>
          <a:blip r:embed="rId7"/>
          <a:stretch>
            <a:fillRect/>
          </a:stretch>
        </p:blipFill>
        <p:spPr>
          <a:xfrm>
            <a:off x="11221819" y="5987587"/>
            <a:ext cx="3302000" cy="246824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03552" y="1801990"/>
            <a:ext cx="3640097" cy="474489"/>
          </a:xfrm>
          <a:prstGeom prst="rect">
            <a:avLst/>
          </a:prstGeom>
        </p:spPr>
        <p:txBody>
          <a:bodyPr vert="horz" wrap="square" lIns="0" tIns="12700" rIns="0" bIns="0" rtlCol="0">
            <a:spAutoFit/>
          </a:bodyPr>
          <a:lstStyle/>
          <a:p>
            <a:pPr marL="12700">
              <a:lnSpc>
                <a:spcPct val="100000"/>
              </a:lnSpc>
              <a:spcBef>
                <a:spcPts val="100"/>
              </a:spcBef>
            </a:pPr>
            <a:r>
              <a:rPr lang="el-GR" sz="3000">
                <a:latin typeface="Trebuchet MS" panose="020B0703020202090204" pitchFamily="34" charset="0"/>
              </a:rPr>
              <a:t>ΕΡΩΤΗΣΕΙΣ ΓΙΑ ΤΗΝ</a:t>
            </a:r>
            <a:endParaRPr sz="3000">
              <a:latin typeface="Trebuchet MS" panose="020B0703020202090204" pitchFamily="34" charset="0"/>
            </a:endParaRPr>
          </a:p>
        </p:txBody>
      </p:sp>
      <p:sp>
        <p:nvSpPr>
          <p:cNvPr id="3" name="object 3"/>
          <p:cNvSpPr txBox="1"/>
          <p:nvPr/>
        </p:nvSpPr>
        <p:spPr>
          <a:xfrm>
            <a:off x="2656159" y="2188036"/>
            <a:ext cx="4210684" cy="7471917"/>
          </a:xfrm>
          <a:prstGeom prst="rect">
            <a:avLst/>
          </a:prstGeom>
        </p:spPr>
        <p:txBody>
          <a:bodyPr vert="horz" wrap="square" lIns="0" tIns="12700" rIns="0" bIns="0" rtlCol="0">
            <a:spAutoFit/>
          </a:bodyPr>
          <a:lstStyle/>
          <a:p>
            <a:pPr marL="76200">
              <a:lnSpc>
                <a:spcPts val="3375"/>
              </a:lnSpc>
              <a:spcBef>
                <a:spcPts val="100"/>
              </a:spcBef>
            </a:pPr>
            <a:r>
              <a:rPr lang="el-GR" sz="3000" b="1">
                <a:latin typeface="Trebuchet MS" panose="020B0703020202090204" pitchFamily="34" charset="0"/>
                <a:cs typeface="Arial"/>
              </a:rPr>
              <a:t>ΥΠΕΡΜΕΛΑΓΧΡΩΣΗ</a:t>
            </a:r>
            <a:endParaRPr sz="3000">
              <a:latin typeface="Trebuchet MS" panose="020B0703020202090204" pitchFamily="34" charset="0"/>
              <a:cs typeface="Arial"/>
            </a:endParaRPr>
          </a:p>
          <a:p>
            <a:pPr marL="76200" marR="830580">
              <a:lnSpc>
                <a:spcPts val="2400"/>
              </a:lnSpc>
              <a:spcBef>
                <a:spcPts val="105"/>
              </a:spcBef>
            </a:pPr>
            <a:r>
              <a:rPr lang="el-GR" sz="2250">
                <a:latin typeface="Trebuchet MS" panose="020B0703020202090204" pitchFamily="34" charset="0"/>
                <a:cs typeface="Arial"/>
              </a:rPr>
              <a:t>ΜΕ ΤΟΝ ΔΡ.</a:t>
            </a:r>
            <a:r>
              <a:rPr sz="2250">
                <a:latin typeface="Trebuchet MS" panose="020B0703020202090204" pitchFamily="34" charset="0"/>
                <a:cs typeface="Arial"/>
              </a:rPr>
              <a:t> ANDREW ALEXIS, </a:t>
            </a:r>
            <a:r>
              <a:rPr lang="el-GR" sz="2250">
                <a:latin typeface="Trebuchet MS" panose="020B0703020202090204" pitchFamily="34" charset="0"/>
                <a:cs typeface="Arial"/>
              </a:rPr>
              <a:t>ΔΕΡΜΑΤΟΛΟΓΟ</a:t>
            </a:r>
            <a:endParaRPr sz="2250">
              <a:latin typeface="Trebuchet MS" panose="020B0703020202090204" pitchFamily="34" charset="0"/>
              <a:cs typeface="Arial"/>
            </a:endParaRPr>
          </a:p>
          <a:p>
            <a:pPr marL="76200" marR="226695" indent="166370">
              <a:lnSpc>
                <a:spcPct val="113700"/>
              </a:lnSpc>
              <a:spcBef>
                <a:spcPts val="1835"/>
              </a:spcBef>
              <a:buAutoNum type="arabicPeriod"/>
              <a:tabLst>
                <a:tab pos="242570" algn="l"/>
              </a:tabLst>
            </a:pPr>
            <a:r>
              <a:rPr lang="el-GR" sz="1100" b="1">
                <a:solidFill>
                  <a:srgbClr val="009FE3"/>
                </a:solidFill>
                <a:latin typeface="Trebuchet MS" panose="020B0703020202090204" pitchFamily="34" charset="0"/>
                <a:cs typeface="Arial"/>
              </a:rPr>
              <a:t>Γιατί η υπερμελάγχρωση αποτελεί παγκόσμιο πρόβλημα, και μάλιστα αυξανόμενο;</a:t>
            </a:r>
            <a:endParaRPr sz="1100">
              <a:latin typeface="Trebuchet MS" panose="020B0703020202090204" pitchFamily="34" charset="0"/>
              <a:cs typeface="Arial"/>
            </a:endParaRPr>
          </a:p>
          <a:p>
            <a:pPr>
              <a:lnSpc>
                <a:spcPct val="100000"/>
              </a:lnSpc>
              <a:spcBef>
                <a:spcPts val="235"/>
              </a:spcBef>
              <a:buClr>
                <a:srgbClr val="009FE3"/>
              </a:buClr>
              <a:buFont typeface="Arial"/>
              <a:buAutoNum type="arabicPeriod"/>
            </a:pPr>
            <a:endParaRPr sz="1100">
              <a:latin typeface="Trebuchet MS" panose="020B0703020202090204" pitchFamily="34" charset="0"/>
              <a:cs typeface="Arial"/>
            </a:endParaRPr>
          </a:p>
          <a:p>
            <a:pPr marL="76200" marR="330200">
              <a:lnSpc>
                <a:spcPct val="113700"/>
              </a:lnSpc>
            </a:pPr>
            <a:r>
              <a:rPr lang="el-GR" sz="1100">
                <a:latin typeface="Trebuchet MS" panose="020B0703020202090204" pitchFamily="34" charset="0"/>
                <a:cs typeface="Arial"/>
              </a:rPr>
              <a:t>Όσο κι αν μας κάνει εντύπωση, η υπερμελάγχρωση αποτελεί μια από τις πιο κοινές δερματικές παθήσεις στον κόσμο</a:t>
            </a:r>
            <a:r>
              <a:rPr sz="1100">
                <a:latin typeface="Trebuchet MS" panose="020B0703020202090204" pitchFamily="34" charset="0"/>
                <a:cs typeface="Arial"/>
              </a:rPr>
              <a:t>, </a:t>
            </a:r>
            <a:r>
              <a:rPr lang="el-GR" sz="1100">
                <a:latin typeface="Trebuchet MS" panose="020B0703020202090204" pitchFamily="34" charset="0"/>
                <a:cs typeface="Arial"/>
              </a:rPr>
              <a:t>και είναι ο λόγος που πολλοί άνθρωποι επισκέπτονται τον δερματολόγο</a:t>
            </a:r>
            <a:r>
              <a:rPr sz="1100">
                <a:latin typeface="Trebuchet MS" panose="020B0703020202090204" pitchFamily="34" charset="0"/>
                <a:cs typeface="Arial"/>
              </a:rPr>
              <a:t>. </a:t>
            </a:r>
            <a:r>
              <a:rPr lang="el-GR" sz="1100">
                <a:latin typeface="Trebuchet MS" panose="020B0703020202090204" pitchFamily="34" charset="0"/>
                <a:cs typeface="Arial"/>
              </a:rPr>
              <a:t>Παρ’ όλα αυτά</a:t>
            </a:r>
            <a:r>
              <a:rPr sz="1100">
                <a:latin typeface="Trebuchet MS" panose="020B0703020202090204" pitchFamily="34" charset="0"/>
                <a:cs typeface="Arial"/>
              </a:rPr>
              <a:t>, </a:t>
            </a:r>
            <a:r>
              <a:rPr lang="el-GR" sz="1100">
                <a:latin typeface="Trebuchet MS" panose="020B0703020202090204" pitchFamily="34" charset="0"/>
                <a:cs typeface="Arial"/>
              </a:rPr>
              <a:t>υπάρχουν ελάχιστες αποτελεσματικές και μη επιβλαβείς θεραπείες, και πολλοί ασθενείς περνούν χρόνια προσπαθώντας να βρουν μια λύση</a:t>
            </a:r>
            <a:r>
              <a:rPr sz="1100">
                <a:latin typeface="Trebuchet MS" panose="020B0703020202090204" pitchFamily="34" charset="0"/>
                <a:cs typeface="Arial"/>
              </a:rPr>
              <a:t>.</a:t>
            </a:r>
            <a:r>
              <a:rPr lang="el-GR" sz="1100">
                <a:latin typeface="Trebuchet MS" panose="020B0703020202090204" pitchFamily="34" charset="0"/>
                <a:cs typeface="Arial"/>
              </a:rPr>
              <a:t> Επίσης, θεωρείται λανθασμένα ότι η υπερμελάγχρωση επηρεάζει μόνο τους ανθρώπους με καυκάσιο δέρμα, όμως πλέον τη συναντάμε ολοένα και συχνότερα και στους πιο σκούρους </a:t>
            </a:r>
            <a:r>
              <a:rPr lang="el-GR" sz="1100" err="1">
                <a:latin typeface="Trebuchet MS" panose="020B0703020202090204" pitchFamily="34" charset="0"/>
                <a:cs typeface="Arial"/>
              </a:rPr>
              <a:t>φωτότυπους</a:t>
            </a:r>
            <a:r>
              <a:rPr sz="975" baseline="29914">
                <a:latin typeface="Trebuchet MS" panose="020B0703020202090204" pitchFamily="34" charset="0"/>
                <a:cs typeface="Arial"/>
              </a:rPr>
              <a:t>7 </a:t>
            </a:r>
            <a:r>
              <a:rPr sz="1100">
                <a:latin typeface="Trebuchet MS" panose="020B0703020202090204" pitchFamily="34" charset="0"/>
                <a:cs typeface="Arial"/>
              </a:rPr>
              <a:t>, </a:t>
            </a:r>
            <a:r>
              <a:rPr lang="el-GR" sz="1100">
                <a:latin typeface="Trebuchet MS" panose="020B0703020202090204" pitchFamily="34" charset="0"/>
                <a:cs typeface="Arial"/>
              </a:rPr>
              <a:t>κάτι που καθιστά την εύρεση μιας αποτελεσματικής λύσης για όλους ακόμα πιο απαραίτητη</a:t>
            </a:r>
            <a:r>
              <a:rPr sz="1100">
                <a:latin typeface="Trebuchet MS" panose="020B0703020202090204" pitchFamily="34" charset="0"/>
                <a:cs typeface="Arial"/>
              </a:rPr>
              <a:t>. </a:t>
            </a:r>
            <a:r>
              <a:rPr lang="el-GR" sz="1100">
                <a:latin typeface="Trebuchet MS" panose="020B0703020202090204" pitchFamily="34" charset="0"/>
                <a:cs typeface="Arial"/>
              </a:rPr>
              <a:t>Ο επιπολασμός των μελαγχρωματικών διαταραχών ποικίλλει ανάλογα με τον </a:t>
            </a:r>
            <a:r>
              <a:rPr lang="el-GR" sz="1100" err="1">
                <a:latin typeface="Trebuchet MS" panose="020B0703020202090204" pitchFamily="34" charset="0"/>
                <a:cs typeface="Arial"/>
              </a:rPr>
              <a:t>φωτότυπο</a:t>
            </a:r>
            <a:r>
              <a:rPr sz="1100">
                <a:latin typeface="Trebuchet MS" panose="020B0703020202090204" pitchFamily="34" charset="0"/>
                <a:cs typeface="Arial"/>
              </a:rPr>
              <a:t>: </a:t>
            </a:r>
            <a:r>
              <a:rPr lang="el-GR" sz="1100">
                <a:latin typeface="Trebuchet MS" panose="020B0703020202090204" pitchFamily="34" charset="0"/>
                <a:cs typeface="Arial"/>
              </a:rPr>
              <a:t>οι </a:t>
            </a:r>
            <a:r>
              <a:rPr lang="el-GR" sz="1100" err="1">
                <a:latin typeface="Trebuchet MS" panose="020B0703020202090204" pitchFamily="34" charset="0"/>
                <a:cs typeface="Arial"/>
              </a:rPr>
              <a:t>φωτότυποι</a:t>
            </a:r>
            <a:r>
              <a:rPr sz="1100">
                <a:latin typeface="Trebuchet MS" panose="020B0703020202090204" pitchFamily="34" charset="0"/>
                <a:cs typeface="Arial"/>
              </a:rPr>
              <a:t> 1</a:t>
            </a:r>
            <a:r>
              <a:rPr lang="el-GR" sz="1100">
                <a:latin typeface="Trebuchet MS" panose="020B0703020202090204" pitchFamily="34" charset="0"/>
                <a:cs typeface="Arial"/>
              </a:rPr>
              <a:t>-</a:t>
            </a:r>
            <a:r>
              <a:rPr sz="1100">
                <a:latin typeface="Trebuchet MS" panose="020B0703020202090204" pitchFamily="34" charset="0"/>
                <a:cs typeface="Arial"/>
              </a:rPr>
              <a:t>3 </a:t>
            </a:r>
            <a:r>
              <a:rPr lang="el-GR" sz="1100">
                <a:latin typeface="Trebuchet MS" panose="020B0703020202090204" pitchFamily="34" charset="0"/>
                <a:cs typeface="Arial"/>
              </a:rPr>
              <a:t>είναι πιο επιρρεπείς στις ηλιακές φακές, οι </a:t>
            </a:r>
            <a:r>
              <a:rPr lang="el-GR" sz="1100" err="1">
                <a:latin typeface="Trebuchet MS" panose="020B0703020202090204" pitchFamily="34" charset="0"/>
                <a:cs typeface="Arial"/>
              </a:rPr>
              <a:t>φωτότυποι</a:t>
            </a:r>
            <a:r>
              <a:rPr lang="el-GR" sz="1100">
                <a:latin typeface="Trebuchet MS" panose="020B0703020202090204" pitchFamily="34" charset="0"/>
                <a:cs typeface="Arial"/>
              </a:rPr>
              <a:t> 3 &amp; 4 στο μέλασμα, και οι </a:t>
            </a:r>
            <a:r>
              <a:rPr lang="el-GR" sz="1100" err="1">
                <a:latin typeface="Trebuchet MS" panose="020B0703020202090204" pitchFamily="34" charset="0"/>
                <a:cs typeface="Arial"/>
              </a:rPr>
              <a:t>φωτότυποι</a:t>
            </a:r>
            <a:r>
              <a:rPr lang="el-GR" sz="1100">
                <a:latin typeface="Trebuchet MS" panose="020B0703020202090204" pitchFamily="34" charset="0"/>
                <a:cs typeface="Arial"/>
              </a:rPr>
              <a:t> 4-6 στη </a:t>
            </a:r>
            <a:r>
              <a:rPr lang="el-GR" sz="1100" err="1">
                <a:latin typeface="Trebuchet MS" panose="020B0703020202090204" pitchFamily="34" charset="0"/>
                <a:cs typeface="Arial"/>
              </a:rPr>
              <a:t>μεταφλεγμονώδη</a:t>
            </a:r>
            <a:r>
              <a:rPr lang="el-GR" sz="1100">
                <a:latin typeface="Trebuchet MS" panose="020B0703020202090204" pitchFamily="34" charset="0"/>
                <a:cs typeface="Arial"/>
              </a:rPr>
              <a:t> υπερμελάγχρωση</a:t>
            </a:r>
            <a:r>
              <a:rPr sz="1100">
                <a:latin typeface="Trebuchet MS" panose="020B0703020202090204" pitchFamily="34" charset="0"/>
                <a:cs typeface="Arial"/>
              </a:rPr>
              <a:t>.</a:t>
            </a:r>
          </a:p>
          <a:p>
            <a:pPr>
              <a:lnSpc>
                <a:spcPct val="100000"/>
              </a:lnSpc>
              <a:spcBef>
                <a:spcPts val="335"/>
              </a:spcBef>
            </a:pPr>
            <a:endParaRPr sz="1100">
              <a:latin typeface="Trebuchet MS" panose="020B0703020202090204" pitchFamily="34" charset="0"/>
              <a:cs typeface="Arial"/>
            </a:endParaRPr>
          </a:p>
          <a:p>
            <a:pPr marL="267335" indent="-191135">
              <a:lnSpc>
                <a:spcPct val="100000"/>
              </a:lnSpc>
              <a:buAutoNum type="arabicPeriod" startAt="2"/>
              <a:tabLst>
                <a:tab pos="267335" algn="l"/>
              </a:tabLst>
            </a:pPr>
            <a:r>
              <a:rPr lang="el-GR" sz="1100" b="1">
                <a:solidFill>
                  <a:srgbClr val="009FE3"/>
                </a:solidFill>
                <a:latin typeface="Trebuchet MS" panose="020B0703020202090204" pitchFamily="34" charset="0"/>
                <a:cs typeface="Arial"/>
              </a:rPr>
              <a:t>Γιατί είναι τόσο δύσκολη η αντιμετώπισή της;</a:t>
            </a:r>
            <a:endParaRPr sz="1100">
              <a:latin typeface="Trebuchet MS" panose="020B0703020202090204" pitchFamily="34" charset="0"/>
              <a:cs typeface="Arial"/>
            </a:endParaRPr>
          </a:p>
          <a:p>
            <a:pPr>
              <a:lnSpc>
                <a:spcPct val="100000"/>
              </a:lnSpc>
              <a:spcBef>
                <a:spcPts val="415"/>
              </a:spcBef>
            </a:pPr>
            <a:endParaRPr sz="1100">
              <a:latin typeface="Trebuchet MS" panose="020B0703020202090204" pitchFamily="34" charset="0"/>
              <a:cs typeface="Arial"/>
            </a:endParaRPr>
          </a:p>
          <a:p>
            <a:pPr marL="76200" algn="l" rtl="0">
              <a:lnSpc>
                <a:spcPct val="113000"/>
              </a:lnSpc>
            </a:pPr>
            <a:r>
              <a:rPr lang="el-GR" sz="1100">
                <a:latin typeface="Trebuchet MS" panose="020B0703020202090204" pitchFamily="34" charset="0"/>
                <a:cs typeface="Arial"/>
              </a:rPr>
              <a:t>Η υπερμελάγχρωση είναι μια από τις πιο περίπλοκες δερματικές παθήσεις ως προς την κατανόηση και την αντιμετώπισή της</a:t>
            </a:r>
            <a:r>
              <a:rPr sz="1100">
                <a:latin typeface="Trebuchet MS" panose="020B0703020202090204" pitchFamily="34" charset="0"/>
                <a:cs typeface="Arial"/>
              </a:rPr>
              <a:t>. </a:t>
            </a:r>
            <a:r>
              <a:rPr lang="el-GR" sz="1100">
                <a:latin typeface="Trebuchet MS" panose="020B0703020202090204" pitchFamily="34" charset="0"/>
                <a:cs typeface="Arial"/>
              </a:rPr>
              <a:t>Στο παρελθόν</a:t>
            </a:r>
            <a:r>
              <a:rPr sz="1100">
                <a:latin typeface="Trebuchet MS" panose="020B0703020202090204" pitchFamily="34" charset="0"/>
                <a:cs typeface="Arial"/>
              </a:rPr>
              <a:t>, </a:t>
            </a:r>
            <a:r>
              <a:rPr lang="el-GR" sz="1100">
                <a:latin typeface="Trebuchet MS" panose="020B0703020202090204" pitchFamily="34" charset="0"/>
                <a:cs typeface="Arial"/>
              </a:rPr>
              <a:t>οι λύσεις επικεντρώνονταν στο μπλοκάρισμα της μελανίνης –της χρωστικής που υπάρχει στο δέρμα μας. Ωστόσο, η μελανίνη παίζει ζωτικό ρόλο στο δέρμα, καθώς το προστατεύει από τις ακτίνες </a:t>
            </a:r>
            <a:r>
              <a:rPr lang="en-GB" sz="1100">
                <a:latin typeface="Trebuchet MS" panose="020B0703020202090204" pitchFamily="34" charset="0"/>
                <a:cs typeface="Arial"/>
              </a:rPr>
              <a:t>UV </a:t>
            </a:r>
            <a:r>
              <a:rPr lang="el-GR" sz="1100">
                <a:latin typeface="Trebuchet MS" panose="020B0703020202090204" pitchFamily="34" charset="0"/>
                <a:cs typeface="Arial"/>
              </a:rPr>
              <a:t>και του δίνει το φυσικό του χρώμα που το κάνει μοναδικό</a:t>
            </a:r>
            <a:r>
              <a:rPr sz="1100">
                <a:latin typeface="Trebuchet MS" panose="020B0703020202090204" pitchFamily="34" charset="0"/>
                <a:cs typeface="Arial"/>
              </a:rPr>
              <a:t>. </a:t>
            </a:r>
            <a:r>
              <a:rPr lang="el-GR" sz="1100">
                <a:latin typeface="Trebuchet MS" panose="020B0703020202090204" pitchFamily="34" charset="0"/>
                <a:cs typeface="Arial"/>
              </a:rPr>
              <a:t>Επομένως, το μπλοκάρισμα της μελανίνης δεν είναι η απάντηση. Επιπλέον, αυτή η προσέγγιση τείνει να οδηγεί σε υψηλό ποσοστό υποτροπής, αντί να παρέχει στους πάσχοντες μια μακροπρόθεσμη λύση.</a:t>
            </a:r>
          </a:p>
        </p:txBody>
      </p:sp>
      <p:sp>
        <p:nvSpPr>
          <p:cNvPr id="4" name="object 4"/>
          <p:cNvSpPr/>
          <p:nvPr/>
        </p:nvSpPr>
        <p:spPr>
          <a:xfrm>
            <a:off x="7562850" y="1270"/>
            <a:ext cx="7560309" cy="10692130"/>
          </a:xfrm>
          <a:custGeom>
            <a:avLst/>
            <a:gdLst/>
            <a:ahLst/>
            <a:cxnLst/>
            <a:rect l="l" t="t" r="r" b="b"/>
            <a:pathLst>
              <a:path w="7560309" h="10692130">
                <a:moveTo>
                  <a:pt x="7560005" y="0"/>
                </a:moveTo>
                <a:lnTo>
                  <a:pt x="0" y="0"/>
                </a:lnTo>
                <a:lnTo>
                  <a:pt x="0" y="10692003"/>
                </a:lnTo>
                <a:lnTo>
                  <a:pt x="7560005" y="10692003"/>
                </a:lnTo>
                <a:lnTo>
                  <a:pt x="7560005"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5" name="object 5"/>
          <p:cNvSpPr/>
          <p:nvPr/>
        </p:nvSpPr>
        <p:spPr>
          <a:xfrm>
            <a:off x="808252" y="4143571"/>
            <a:ext cx="200025" cy="0"/>
          </a:xfrm>
          <a:custGeom>
            <a:avLst/>
            <a:gdLst/>
            <a:ahLst/>
            <a:cxnLst/>
            <a:rect l="l" t="t" r="r" b="b"/>
            <a:pathLst>
              <a:path w="200025">
                <a:moveTo>
                  <a:pt x="0" y="0"/>
                </a:moveTo>
                <a:lnTo>
                  <a:pt x="199745" y="0"/>
                </a:lnTo>
              </a:path>
            </a:pathLst>
          </a:custGeom>
          <a:ln w="12700">
            <a:solidFill>
              <a:srgbClr val="009FE3"/>
            </a:solidFill>
          </a:ln>
        </p:spPr>
        <p:txBody>
          <a:bodyPr wrap="square" lIns="0" tIns="0" rIns="0" bIns="0" rtlCol="0"/>
          <a:lstStyle/>
          <a:p>
            <a:endParaRPr>
              <a:latin typeface="Trebuchet MS" panose="020B0703020202090204" pitchFamily="34" charset="0"/>
            </a:endParaRPr>
          </a:p>
        </p:txBody>
      </p:sp>
      <p:pic>
        <p:nvPicPr>
          <p:cNvPr id="6" name="object 6"/>
          <p:cNvPicPr/>
          <p:nvPr/>
        </p:nvPicPr>
        <p:blipFill>
          <a:blip r:embed="rId2" cstate="print"/>
          <a:stretch>
            <a:fillRect/>
          </a:stretch>
        </p:blipFill>
        <p:spPr>
          <a:xfrm>
            <a:off x="808253" y="1909953"/>
            <a:ext cx="1523999" cy="2031987"/>
          </a:xfrm>
          <a:prstGeom prst="rect">
            <a:avLst/>
          </a:prstGeom>
        </p:spPr>
      </p:pic>
      <p:sp>
        <p:nvSpPr>
          <p:cNvPr id="7" name="object 7"/>
          <p:cNvSpPr txBox="1"/>
          <p:nvPr/>
        </p:nvSpPr>
        <p:spPr>
          <a:xfrm>
            <a:off x="7883899" y="1839405"/>
            <a:ext cx="2943860" cy="382990"/>
          </a:xfrm>
          <a:prstGeom prst="rect">
            <a:avLst/>
          </a:prstGeom>
        </p:spPr>
        <p:txBody>
          <a:bodyPr vert="horz" wrap="square" lIns="0" tIns="12700" rIns="0" bIns="0" rtlCol="0">
            <a:spAutoFit/>
          </a:bodyPr>
          <a:lstStyle/>
          <a:p>
            <a:pPr marL="12700" marR="5080">
              <a:lnSpc>
                <a:spcPct val="113700"/>
              </a:lnSpc>
              <a:spcBef>
                <a:spcPts val="100"/>
              </a:spcBef>
            </a:pPr>
            <a:r>
              <a:rPr sz="1100" b="1">
                <a:solidFill>
                  <a:srgbClr val="FFFFFF"/>
                </a:solidFill>
                <a:latin typeface="Trebuchet MS" panose="020B0703020202090204" pitchFamily="34" charset="0"/>
                <a:cs typeface="Arial"/>
              </a:rPr>
              <a:t>3. </a:t>
            </a:r>
            <a:r>
              <a:rPr lang="el-GR" sz="1100" b="1">
                <a:solidFill>
                  <a:srgbClr val="FFFFFF"/>
                </a:solidFill>
                <a:latin typeface="Trebuchet MS" panose="020B0703020202090204" pitchFamily="34" charset="0"/>
                <a:cs typeface="Arial"/>
              </a:rPr>
              <a:t>Τι είναι αυτό που θέλουν όσοι πάσχουν από μελαγχρωματικές διαταραχές;</a:t>
            </a:r>
            <a:endParaRPr sz="1100">
              <a:latin typeface="Trebuchet MS" panose="020B0703020202090204" pitchFamily="34" charset="0"/>
              <a:cs typeface="Arial"/>
            </a:endParaRPr>
          </a:p>
        </p:txBody>
      </p:sp>
      <p:sp>
        <p:nvSpPr>
          <p:cNvPr id="8" name="object 8"/>
          <p:cNvSpPr txBox="1"/>
          <p:nvPr/>
        </p:nvSpPr>
        <p:spPr>
          <a:xfrm>
            <a:off x="7883899" y="2410916"/>
            <a:ext cx="3271520" cy="2506007"/>
          </a:xfrm>
          <a:prstGeom prst="rect">
            <a:avLst/>
          </a:prstGeom>
        </p:spPr>
        <p:txBody>
          <a:bodyPr vert="horz" wrap="square" lIns="0" tIns="12700" rIns="0" bIns="0" rtlCol="0">
            <a:spAutoFit/>
          </a:bodyPr>
          <a:lstStyle/>
          <a:p>
            <a:pPr marL="12700" marR="140335">
              <a:lnSpc>
                <a:spcPct val="113700"/>
              </a:lnSpc>
              <a:spcBef>
                <a:spcPts val="100"/>
              </a:spcBef>
            </a:pPr>
            <a:r>
              <a:rPr lang="en-GR" sz="1100">
                <a:solidFill>
                  <a:srgbClr val="FFFFFF"/>
                </a:solidFill>
                <a:latin typeface="Trebuchet MS" panose="020B0703020202090204" pitchFamily="34" charset="0"/>
                <a:cs typeface="Arial"/>
              </a:rPr>
              <a:t>Ό</a:t>
            </a:r>
            <a:r>
              <a:rPr lang="el-GR" sz="1100">
                <a:solidFill>
                  <a:srgbClr val="FFFFFF"/>
                </a:solidFill>
                <a:latin typeface="Trebuchet MS" panose="020B0703020202090204" pitchFamily="34" charset="0"/>
                <a:cs typeface="Arial"/>
              </a:rPr>
              <a:t>πως γνωρίζουν καλά όσοι πάσχουν από μελαγχρωματικές διαταραχές, οι κλασσικές θεραπευτικές προσεγγίσεις </a:t>
            </a:r>
            <a:r>
              <a:rPr lang="en-GR" sz="1100">
                <a:solidFill>
                  <a:srgbClr val="FFFFFF"/>
                </a:solidFill>
                <a:latin typeface="Trebuchet MS" panose="020B0703020202090204" pitchFamily="34" charset="0"/>
                <a:cs typeface="Arial"/>
              </a:rPr>
              <a:t>έ</a:t>
            </a:r>
            <a:r>
              <a:rPr lang="el-GR" sz="1100" err="1">
                <a:solidFill>
                  <a:srgbClr val="FFFFFF"/>
                </a:solidFill>
                <a:latin typeface="Trebuchet MS" panose="020B0703020202090204" pitchFamily="34" charset="0"/>
                <a:cs typeface="Arial"/>
              </a:rPr>
              <a:t>χουν</a:t>
            </a:r>
            <a:r>
              <a:rPr lang="el-GR" sz="1100">
                <a:solidFill>
                  <a:srgbClr val="FFFFFF"/>
                </a:solidFill>
                <a:latin typeface="Trebuchet MS" panose="020B0703020202090204" pitchFamily="34" charset="0"/>
                <a:cs typeface="Arial"/>
              </a:rPr>
              <a:t> συνήθως κόστος:</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ερεθισμό</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ξεφλούδισμα, ερυθρότητα, και άλλες ανεπιθύμητες ενέργειες</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Αυτές οι ανεπιθύμητες ενέργειες, όπως και η ίδια η πάθηση,</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μπορεί να έχουν σημαντικό αντίκτυπο στην ψυχική υγεία και στην ποιότητα ζωής των ασθενών. Αυτό που θέλουν λοιπόν οι ασθενείς είναι μια αποτελεσματική λύση που να καταπολεμά την υπερμελάγχρωση και να βελτιώνει την ομοιομορφία του δέρματος, χωρίς να έχει αυτά τα αρνητικά.</a:t>
            </a:r>
          </a:p>
        </p:txBody>
      </p:sp>
      <p:sp>
        <p:nvSpPr>
          <p:cNvPr id="10" name="object 10"/>
          <p:cNvSpPr txBox="1"/>
          <p:nvPr/>
        </p:nvSpPr>
        <p:spPr>
          <a:xfrm>
            <a:off x="7883899" y="5344160"/>
            <a:ext cx="3031751" cy="382990"/>
          </a:xfrm>
          <a:prstGeom prst="rect">
            <a:avLst/>
          </a:prstGeom>
        </p:spPr>
        <p:txBody>
          <a:bodyPr vert="horz" wrap="square" lIns="0" tIns="12700" rIns="0" bIns="0" rtlCol="0">
            <a:spAutoFit/>
          </a:bodyPr>
          <a:lstStyle/>
          <a:p>
            <a:pPr marL="12700" marR="5080">
              <a:lnSpc>
                <a:spcPct val="113700"/>
              </a:lnSpc>
              <a:spcBef>
                <a:spcPts val="100"/>
              </a:spcBef>
            </a:pPr>
            <a:r>
              <a:rPr sz="1100" b="1">
                <a:solidFill>
                  <a:srgbClr val="FFFFFF"/>
                </a:solidFill>
                <a:latin typeface="Trebuchet MS" panose="020B0703020202090204" pitchFamily="34" charset="0"/>
                <a:cs typeface="Arial"/>
              </a:rPr>
              <a:t>4. </a:t>
            </a:r>
            <a:r>
              <a:rPr lang="el-GR" sz="1100" b="1">
                <a:solidFill>
                  <a:srgbClr val="FFFFFF"/>
                </a:solidFill>
                <a:latin typeface="Trebuchet MS" panose="020B0703020202090204" pitchFamily="34" charset="0"/>
                <a:cs typeface="Arial"/>
              </a:rPr>
              <a:t>Ποιες λύσεις υπάρχουν σήμερα; Τι περιορισμούς έχουν;</a:t>
            </a:r>
            <a:r>
              <a:rPr sz="1100" b="1">
                <a:solidFill>
                  <a:srgbClr val="FFFFFF"/>
                </a:solidFill>
                <a:latin typeface="Trebuchet MS" panose="020B0703020202090204" pitchFamily="34" charset="0"/>
                <a:cs typeface="Arial"/>
              </a:rPr>
              <a:t> </a:t>
            </a:r>
            <a:endParaRPr sz="1100">
              <a:latin typeface="Trebuchet MS" panose="020B0703020202090204" pitchFamily="34" charset="0"/>
              <a:cs typeface="Arial"/>
            </a:endParaRPr>
          </a:p>
        </p:txBody>
      </p:sp>
      <p:sp>
        <p:nvSpPr>
          <p:cNvPr id="11" name="object 11"/>
          <p:cNvSpPr txBox="1"/>
          <p:nvPr/>
        </p:nvSpPr>
        <p:spPr>
          <a:xfrm>
            <a:off x="7883899" y="5915673"/>
            <a:ext cx="3122930" cy="4114140"/>
          </a:xfrm>
          <a:prstGeom prst="rect">
            <a:avLst/>
          </a:prstGeom>
        </p:spPr>
        <p:txBody>
          <a:bodyPr vert="horz" wrap="square" lIns="0" tIns="35560" rIns="0" bIns="0" rtlCol="0">
            <a:spAutoFit/>
          </a:bodyPr>
          <a:lstStyle/>
          <a:p>
            <a:pPr marL="12700">
              <a:lnSpc>
                <a:spcPct val="113000"/>
              </a:lnSpc>
              <a:spcBef>
                <a:spcPts val="280"/>
              </a:spcBef>
            </a:pPr>
            <a:r>
              <a:rPr lang="el-GR" sz="1100">
                <a:solidFill>
                  <a:srgbClr val="FFFFFF"/>
                </a:solidFill>
                <a:latin typeface="Trebuchet MS" panose="020B0703020202090204" pitchFamily="34" charset="0"/>
                <a:cs typeface="Arial"/>
              </a:rPr>
              <a:t>Για την αντιμετώπιση της υπερμελάγχρωσης χρησιμοποιούνται συνήθως καλλυντικά, φάρμακα και λέιζερ. </a:t>
            </a:r>
          </a:p>
          <a:p>
            <a:pPr marL="12700">
              <a:lnSpc>
                <a:spcPct val="113000"/>
              </a:lnSpc>
              <a:spcBef>
                <a:spcPts val="280"/>
              </a:spcBef>
            </a:pPr>
            <a:r>
              <a:rPr lang="el-GR" sz="1100">
                <a:solidFill>
                  <a:srgbClr val="FFFFFF"/>
                </a:solidFill>
                <a:latin typeface="Trebuchet MS" panose="020B0703020202090204" pitchFamily="34" charset="0"/>
                <a:cs typeface="Arial"/>
              </a:rPr>
              <a:t>Τα καλλυντικά είναι αποτελεσματικά για την ήπια έως μέτρια υπερμελάγχρωση, και μπορούν να χρησιμοποιηθούν στο πλαίσιο της καθημερινής ρουτίνας περιποίησης</a:t>
            </a:r>
            <a:r>
              <a:rPr lang="en-GB"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Υπάρχουν πολλές διαθέσιμες επιλογές χωρίς ιατρική συνταγή</a:t>
            </a:r>
            <a:r>
              <a:rPr lang="en-GB" sz="1100">
                <a:solidFill>
                  <a:srgbClr val="FFFFFF"/>
                </a:solidFill>
                <a:latin typeface="Trebuchet MS" panose="020B0703020202090204" pitchFamily="34" charset="0"/>
                <a:cs typeface="Arial"/>
              </a:rPr>
              <a:t>. </a:t>
            </a:r>
            <a:r>
              <a:rPr lang="en-GB" sz="1100" err="1">
                <a:solidFill>
                  <a:srgbClr val="FFFFFF"/>
                </a:solidFill>
                <a:latin typeface="Trebuchet MS" panose="020B0703020202090204" pitchFamily="34" charset="0"/>
                <a:cs typeface="Arial"/>
              </a:rPr>
              <a:t>Ό</a:t>
            </a:r>
            <a:r>
              <a:rPr lang="el-GR" sz="1100" err="1">
                <a:solidFill>
                  <a:srgbClr val="FFFFFF"/>
                </a:solidFill>
                <a:latin typeface="Trebuchet MS" panose="020B0703020202090204" pitchFamily="34" charset="0"/>
                <a:cs typeface="Arial"/>
              </a:rPr>
              <a:t>μως</a:t>
            </a:r>
            <a:r>
              <a:rPr lang="el-GR" sz="1100">
                <a:solidFill>
                  <a:srgbClr val="FFFFFF"/>
                </a:solidFill>
                <a:latin typeface="Trebuchet MS" panose="020B0703020202090204" pitchFamily="34" charset="0"/>
                <a:cs typeface="Arial"/>
              </a:rPr>
              <a:t> μπορεί να χρειαστούν εβδομάδες έως ότου επιτευχθούν ορατά αποτελέσματα</a:t>
            </a:r>
            <a:r>
              <a:rPr lang="en-GB"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Επίσης, τα προϊόντα αυτά, ειδικά όσα είναι πιο ισχυρά, μπορεί να προκαλέσουν ερεθισμό, ερυθρότητα ή ξεφλούδισμα. Η μακροχρόνια χρήση ορισμένων συστατικών (π.χ. </a:t>
            </a:r>
            <a:r>
              <a:rPr lang="el-GR" sz="1100" err="1">
                <a:solidFill>
                  <a:srgbClr val="FFFFFF"/>
                </a:solidFill>
                <a:latin typeface="Trebuchet MS" panose="020B0703020202090204" pitchFamily="34" charset="0"/>
                <a:cs typeface="Arial"/>
              </a:rPr>
              <a:t>υδροκινόνη</a:t>
            </a:r>
            <a:r>
              <a:rPr lang="el-GR" sz="1100">
                <a:solidFill>
                  <a:srgbClr val="FFFFFF"/>
                </a:solidFill>
                <a:latin typeface="Trebuchet MS" panose="020B0703020202090204" pitchFamily="34" charset="0"/>
                <a:cs typeface="Arial"/>
              </a:rPr>
              <a:t>) μπορεί να ενέχει κινδύνους.</a:t>
            </a:r>
          </a:p>
          <a:p>
            <a:pPr marL="12700">
              <a:lnSpc>
                <a:spcPct val="113000"/>
              </a:lnSpc>
              <a:spcBef>
                <a:spcPts val="280"/>
              </a:spcBef>
            </a:pPr>
            <a:r>
              <a:rPr lang="el-GR" sz="1100">
                <a:solidFill>
                  <a:srgbClr val="FFFFFF"/>
                </a:solidFill>
                <a:latin typeface="Trebuchet MS" panose="020B0703020202090204" pitchFamily="34" charset="0"/>
                <a:cs typeface="Arial"/>
              </a:rPr>
              <a:t>Το λέιζερ είναι μια στοχευμένη θεραπεία, αποτελεσματική σε διάφορους τύπους υπερμελάγχρωσης, και μπορεί να εξασφαλίσει αποτελέσματα μακράς διάρκειας. Ωστόσο, είναι μια ακριβή επιλογή και απαιτεί πολλές συνεδρίες. Οι πιθανές ανεπιθύμητες ενέργειες</a:t>
            </a:r>
            <a:endParaRPr lang="en-GB" sz="1100">
              <a:latin typeface="Trebuchet MS" panose="020B0703020202090204" pitchFamily="34" charset="0"/>
              <a:cs typeface="Arial"/>
            </a:endParaRPr>
          </a:p>
        </p:txBody>
      </p:sp>
      <p:sp>
        <p:nvSpPr>
          <p:cNvPr id="13" name="object 13"/>
          <p:cNvSpPr txBox="1"/>
          <p:nvPr/>
        </p:nvSpPr>
        <p:spPr>
          <a:xfrm>
            <a:off x="11403501" y="1840521"/>
            <a:ext cx="3379470" cy="961995"/>
          </a:xfrm>
          <a:prstGeom prst="rect">
            <a:avLst/>
          </a:prstGeom>
        </p:spPr>
        <p:txBody>
          <a:bodyPr vert="horz" wrap="square" lIns="0" tIns="12700" rIns="0" bIns="0" rtlCol="0">
            <a:spAutoFit/>
          </a:bodyPr>
          <a:lstStyle/>
          <a:p>
            <a:pPr marL="12700" marR="180975">
              <a:lnSpc>
                <a:spcPct val="113700"/>
              </a:lnSpc>
              <a:spcBef>
                <a:spcPts val="100"/>
              </a:spcBef>
            </a:pPr>
            <a:r>
              <a:rPr lang="el-GR" sz="1100">
                <a:solidFill>
                  <a:srgbClr val="FFFFFF"/>
                </a:solidFill>
                <a:latin typeface="Trebuchet MS" panose="020B0703020202090204" pitchFamily="34" charset="0"/>
                <a:cs typeface="Arial"/>
              </a:rPr>
              <a:t>περιλαμβάνουν την ερυθρότητα, το οίδημα, και την προσωρινή </a:t>
            </a:r>
            <a:r>
              <a:rPr lang="el-GR" sz="1100" err="1">
                <a:solidFill>
                  <a:srgbClr val="FFFFFF"/>
                </a:solidFill>
                <a:latin typeface="Trebuchet MS" panose="020B0703020202090204" pitchFamily="34" charset="0"/>
                <a:cs typeface="Arial"/>
              </a:rPr>
              <a:t>σκούρυνση</a:t>
            </a:r>
            <a:r>
              <a:rPr lang="el-GR" sz="1100">
                <a:solidFill>
                  <a:srgbClr val="FFFFFF"/>
                </a:solidFill>
                <a:latin typeface="Trebuchet MS" panose="020B0703020202090204" pitchFamily="34" charset="0"/>
                <a:cs typeface="Arial"/>
              </a:rPr>
              <a:t> στην περιοχή θεραπείας. Δεν είναι κατάλληλο για όλους τους τύπους δέρματος, ιδιαίτερα για πολύ σκούρες επιδερμίδες.</a:t>
            </a:r>
            <a:endParaRPr lang="el-GR" sz="1100">
              <a:latin typeface="Trebuchet MS" panose="020B0703020202090204" pitchFamily="34" charset="0"/>
              <a:cs typeface="Arial"/>
            </a:endParaRPr>
          </a:p>
        </p:txBody>
      </p:sp>
      <p:sp>
        <p:nvSpPr>
          <p:cNvPr id="14" name="object 14"/>
          <p:cNvSpPr txBox="1"/>
          <p:nvPr/>
        </p:nvSpPr>
        <p:spPr>
          <a:xfrm>
            <a:off x="11403501" y="3167392"/>
            <a:ext cx="3062605" cy="182101"/>
          </a:xfrm>
          <a:prstGeom prst="rect">
            <a:avLst/>
          </a:prstGeom>
        </p:spPr>
        <p:txBody>
          <a:bodyPr vert="horz" wrap="square" lIns="0" tIns="12700" rIns="0" bIns="0" rtlCol="0">
            <a:spAutoFit/>
          </a:bodyPr>
          <a:lstStyle/>
          <a:p>
            <a:pPr marL="12700">
              <a:lnSpc>
                <a:spcPct val="100000"/>
              </a:lnSpc>
              <a:spcBef>
                <a:spcPts val="100"/>
              </a:spcBef>
            </a:pPr>
            <a:r>
              <a:rPr sz="1100" b="1">
                <a:solidFill>
                  <a:srgbClr val="FFFFFF"/>
                </a:solidFill>
                <a:latin typeface="Trebuchet MS" panose="020B0703020202090204" pitchFamily="34" charset="0"/>
                <a:cs typeface="Arial"/>
              </a:rPr>
              <a:t>5. </a:t>
            </a:r>
            <a:r>
              <a:rPr lang="el-GR" sz="1100" b="1">
                <a:solidFill>
                  <a:srgbClr val="FFFFFF"/>
                </a:solidFill>
                <a:latin typeface="Trebuchet MS" panose="020B0703020202090204" pitchFamily="34" charset="0"/>
                <a:cs typeface="Arial"/>
              </a:rPr>
              <a:t>Γιατί θεωρείται πρωτοποριακό το </a:t>
            </a:r>
            <a:r>
              <a:rPr sz="1100" b="1" err="1">
                <a:solidFill>
                  <a:srgbClr val="FFFFFF"/>
                </a:solidFill>
                <a:latin typeface="Trebuchet MS" panose="020B0703020202090204" pitchFamily="34" charset="0"/>
                <a:cs typeface="Arial"/>
              </a:rPr>
              <a:t>Melasyl</a:t>
            </a:r>
            <a:r>
              <a:rPr sz="1100" b="1">
                <a:solidFill>
                  <a:srgbClr val="FFFFFF"/>
                </a:solidFill>
                <a:latin typeface="Trebuchet MS" panose="020B0703020202090204" pitchFamily="34" charset="0"/>
                <a:cs typeface="Arial"/>
              </a:rPr>
              <a:t>™</a:t>
            </a:r>
            <a:r>
              <a:rPr lang="el-GR" sz="1100" b="1">
                <a:solidFill>
                  <a:srgbClr val="FFFFFF"/>
                </a:solidFill>
                <a:latin typeface="Trebuchet MS" panose="020B0703020202090204" pitchFamily="34" charset="0"/>
                <a:cs typeface="Arial"/>
              </a:rPr>
              <a:t>;</a:t>
            </a:r>
            <a:endParaRPr sz="1100">
              <a:latin typeface="Trebuchet MS" panose="020B0703020202090204" pitchFamily="34" charset="0"/>
              <a:cs typeface="Arial"/>
            </a:endParaRPr>
          </a:p>
        </p:txBody>
      </p:sp>
      <p:sp>
        <p:nvSpPr>
          <p:cNvPr id="15" name="object 15"/>
          <p:cNvSpPr txBox="1"/>
          <p:nvPr/>
        </p:nvSpPr>
        <p:spPr>
          <a:xfrm>
            <a:off x="11403501" y="3517900"/>
            <a:ext cx="3357245" cy="3085012"/>
          </a:xfrm>
          <a:prstGeom prst="rect">
            <a:avLst/>
          </a:prstGeom>
        </p:spPr>
        <p:txBody>
          <a:bodyPr vert="horz" wrap="square" lIns="0" tIns="12700" rIns="0" bIns="0" rtlCol="0">
            <a:spAutoFit/>
          </a:bodyPr>
          <a:lstStyle/>
          <a:p>
            <a:pPr marL="12700" marR="318770">
              <a:lnSpc>
                <a:spcPct val="113700"/>
              </a:lnSpc>
              <a:spcBef>
                <a:spcPts val="100"/>
              </a:spcBef>
            </a:pPr>
            <a:r>
              <a:rPr lang="el-GR" sz="1100">
                <a:solidFill>
                  <a:srgbClr val="FFFFFF"/>
                </a:solidFill>
                <a:latin typeface="Trebuchet MS" panose="020B0703020202090204" pitchFamily="34" charset="0"/>
                <a:cs typeface="Arial"/>
              </a:rPr>
              <a:t>Το </a:t>
            </a:r>
            <a:r>
              <a:rPr sz="1100" err="1">
                <a:solidFill>
                  <a:srgbClr val="FFFFFF"/>
                </a:solidFill>
                <a:latin typeface="Trebuchet MS" panose="020B0703020202090204" pitchFamily="34" charset="0"/>
                <a:cs typeface="Arial"/>
              </a:rPr>
              <a:t>Melasyl</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είναι πραγματικά μια επαναστατική ανακάλυψη στον τομέα της υπερμελάγχρωσης</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Αντί να μπλοκάρει τη μελανίνη, δρα δεσμεύοντας τις πρόδρομες ουσίες της μελανίνης</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Έτσι, καταπολεμά την υπερμελάγχρωση γρήγορα και αποτελεσματικά –με ορατά αποτελέσματα από την πρώτη εβδομάδα–, χωρίς να διαταράσσει τις φυσικές διεργασίες του δέρματος ή να προκαλεί ερεθισμούς. Έχει επίσης υποβληθεί σε διεξοδικές δοκιμές, όπου αποδείχθηκε ότι παρουσιάζει εξαιρετική αποτελεσματικότητα σε όλους τους </a:t>
            </a:r>
            <a:r>
              <a:rPr lang="el-GR" sz="1100" err="1">
                <a:solidFill>
                  <a:srgbClr val="FFFFFF"/>
                </a:solidFill>
                <a:latin typeface="Trebuchet MS" panose="020B0703020202090204" pitchFamily="34" charset="0"/>
                <a:cs typeface="Arial"/>
              </a:rPr>
              <a:t>φωτότυπους</a:t>
            </a:r>
            <a:r>
              <a:rPr lang="el-GR" sz="1100">
                <a:solidFill>
                  <a:srgbClr val="FFFFFF"/>
                </a:solidFill>
                <a:latin typeface="Trebuchet MS" panose="020B0703020202090204" pitchFamily="34" charset="0"/>
                <a:cs typeface="Arial"/>
              </a:rPr>
              <a:t> και ακόμα και στις επίμονες κηλίδες</a:t>
            </a:r>
            <a:r>
              <a:rPr sz="1100">
                <a:solidFill>
                  <a:srgbClr val="FFFFFF"/>
                </a:solidFill>
                <a:latin typeface="Trebuchet MS" panose="020B0703020202090204" pitchFamily="34" charset="0"/>
                <a:cs typeface="Arial"/>
              </a:rPr>
              <a:t>. </a:t>
            </a:r>
            <a:r>
              <a:rPr lang="el-GR" sz="1100">
                <a:solidFill>
                  <a:srgbClr val="FFFFFF"/>
                </a:solidFill>
                <a:latin typeface="Trebuchet MS" panose="020B0703020202090204" pitchFamily="34" charset="0"/>
                <a:cs typeface="Arial"/>
              </a:rPr>
              <a:t>Αυτό θα δώσει σε περισσότερους ανθρώπους τη λύση που ψάχνουν.</a:t>
            </a:r>
            <a:endParaRPr sz="1100">
              <a:latin typeface="Trebuchet MS" panose="020B0703020202090204" pitchFamily="34" charset="0"/>
              <a:cs typeface="Arial"/>
            </a:endParaRPr>
          </a:p>
        </p:txBody>
      </p:sp>
      <p:sp>
        <p:nvSpPr>
          <p:cNvPr id="16" name="object 16"/>
          <p:cNvSpPr txBox="1"/>
          <p:nvPr/>
        </p:nvSpPr>
        <p:spPr>
          <a:xfrm>
            <a:off x="11403501" y="6851187"/>
            <a:ext cx="3152140" cy="575992"/>
          </a:xfrm>
          <a:prstGeom prst="rect">
            <a:avLst/>
          </a:prstGeom>
        </p:spPr>
        <p:txBody>
          <a:bodyPr vert="horz" wrap="square" lIns="0" tIns="12700" rIns="0" bIns="0" rtlCol="0">
            <a:spAutoFit/>
          </a:bodyPr>
          <a:lstStyle/>
          <a:p>
            <a:pPr marL="12700" marR="5080">
              <a:lnSpc>
                <a:spcPct val="113700"/>
              </a:lnSpc>
              <a:spcBef>
                <a:spcPts val="100"/>
              </a:spcBef>
            </a:pPr>
            <a:r>
              <a:rPr sz="1100" b="1">
                <a:solidFill>
                  <a:srgbClr val="FFFFFF"/>
                </a:solidFill>
                <a:latin typeface="Trebuchet MS" panose="020B0703020202090204" pitchFamily="34" charset="0"/>
                <a:cs typeface="Arial"/>
              </a:rPr>
              <a:t>6. </a:t>
            </a:r>
            <a:r>
              <a:rPr lang="el-GR" sz="1100" b="1">
                <a:solidFill>
                  <a:srgbClr val="FFFFFF"/>
                </a:solidFill>
                <a:latin typeface="Trebuchet MS" panose="020B0703020202090204" pitchFamily="34" charset="0"/>
                <a:cs typeface="Arial"/>
              </a:rPr>
              <a:t>Γιατί είναι σημαντικό</a:t>
            </a:r>
            <a:r>
              <a:rPr sz="1100" b="1">
                <a:solidFill>
                  <a:srgbClr val="FFFFFF"/>
                </a:solidFill>
                <a:latin typeface="Trebuchet MS" panose="020B0703020202090204" pitchFamily="34" charset="0"/>
                <a:cs typeface="Arial"/>
              </a:rPr>
              <a:t> </a:t>
            </a:r>
            <a:r>
              <a:rPr lang="el-GR" sz="1100" b="1">
                <a:solidFill>
                  <a:srgbClr val="FFFFFF"/>
                </a:solidFill>
                <a:latin typeface="Trebuchet MS" panose="020B0703020202090204" pitchFamily="34" charset="0"/>
                <a:cs typeface="Arial"/>
              </a:rPr>
              <a:t>να ακολουθείται μια ολοκληρωμένη προσέγγιση ενάντια στην υπερμελάγχρωση;</a:t>
            </a:r>
            <a:endParaRPr sz="1100">
              <a:latin typeface="Trebuchet MS" panose="020B0703020202090204" pitchFamily="34" charset="0"/>
              <a:cs typeface="Arial"/>
            </a:endParaRPr>
          </a:p>
        </p:txBody>
      </p:sp>
      <p:sp>
        <p:nvSpPr>
          <p:cNvPr id="17" name="object 17"/>
          <p:cNvSpPr txBox="1"/>
          <p:nvPr/>
        </p:nvSpPr>
        <p:spPr>
          <a:xfrm>
            <a:off x="11399706" y="7556500"/>
            <a:ext cx="3330575" cy="2506007"/>
          </a:xfrm>
          <a:prstGeom prst="rect">
            <a:avLst/>
          </a:prstGeom>
        </p:spPr>
        <p:txBody>
          <a:bodyPr vert="horz" wrap="square" lIns="0" tIns="12700" rIns="0" bIns="0" rtlCol="0" anchor="t">
            <a:spAutoFit/>
          </a:bodyPr>
          <a:lstStyle/>
          <a:p>
            <a:pPr marL="12700" marR="520700">
              <a:lnSpc>
                <a:spcPct val="113700"/>
              </a:lnSpc>
              <a:spcBef>
                <a:spcPts val="100"/>
              </a:spcBef>
            </a:pPr>
            <a:r>
              <a:rPr lang="el-GR" sz="1100">
                <a:solidFill>
                  <a:srgbClr val="FFFFFF"/>
                </a:solidFill>
                <a:latin typeface="Trebuchet MS"/>
                <a:cs typeface="Arial"/>
              </a:rPr>
              <a:t>Επειδή η </a:t>
            </a:r>
            <a:r>
              <a:rPr lang="el-GR" sz="1100" err="1">
                <a:solidFill>
                  <a:srgbClr val="FFFFFF"/>
                </a:solidFill>
                <a:latin typeface="Trebuchet MS"/>
                <a:cs typeface="Arial"/>
              </a:rPr>
              <a:t>υπερμελάγχρωση</a:t>
            </a:r>
            <a:r>
              <a:rPr lang="el-GR" sz="1100">
                <a:solidFill>
                  <a:srgbClr val="FFFFFF"/>
                </a:solidFill>
                <a:latin typeface="Trebuchet MS"/>
                <a:cs typeface="Arial"/>
              </a:rPr>
              <a:t> είναι μια σύνθετη και δύσκολα αντιμετωπίσιμη δερματική πάθηση</a:t>
            </a:r>
            <a:r>
              <a:rPr sz="1100">
                <a:solidFill>
                  <a:srgbClr val="FFFFFF"/>
                </a:solidFill>
                <a:latin typeface="Trebuchet MS"/>
                <a:cs typeface="Arial"/>
              </a:rPr>
              <a:t>, </a:t>
            </a:r>
            <a:r>
              <a:rPr lang="el-GR" sz="1100">
                <a:solidFill>
                  <a:srgbClr val="FFFFFF"/>
                </a:solidFill>
                <a:latin typeface="Trebuchet MS"/>
                <a:cs typeface="Arial"/>
              </a:rPr>
              <a:t>για να επιτευχθούν βέλτιστα αποτελέσματα, είναι πολύ σημαντικό να καθιερωθεί μια ολοκληρωμένη ρουτίνα με συστηματική </a:t>
            </a:r>
            <a:r>
              <a:rPr lang="el-GR" sz="1100" err="1">
                <a:solidFill>
                  <a:srgbClr val="FFFFFF"/>
                </a:solidFill>
                <a:latin typeface="Trebuchet MS"/>
                <a:cs typeface="Arial"/>
              </a:rPr>
              <a:t>φωτοπροστασία</a:t>
            </a:r>
            <a:r>
              <a:rPr lang="el-GR" sz="1100">
                <a:solidFill>
                  <a:srgbClr val="FFFFFF"/>
                </a:solidFill>
                <a:latin typeface="Trebuchet MS"/>
                <a:cs typeface="Arial"/>
              </a:rPr>
              <a:t>. Γι’ αυτό, μετά την εφαρμογή του </a:t>
            </a:r>
            <a:r>
              <a:rPr lang="en-GB" sz="1100">
                <a:solidFill>
                  <a:srgbClr val="FFFFFF"/>
                </a:solidFill>
                <a:latin typeface="Trebuchet MS"/>
                <a:cs typeface="Arial"/>
              </a:rPr>
              <a:t>MELA B3</a:t>
            </a:r>
            <a:r>
              <a:rPr lang="el-GR" sz="1100">
                <a:solidFill>
                  <a:srgbClr val="FFFFFF"/>
                </a:solidFill>
                <a:latin typeface="Trebuchet MS"/>
                <a:cs typeface="Arial"/>
              </a:rPr>
              <a:t>, συνιστώ να χρησιμοποιείται κάθε πρωί το </a:t>
            </a:r>
            <a:r>
              <a:rPr sz="1100" err="1">
                <a:solidFill>
                  <a:srgbClr val="FFFFFF"/>
                </a:solidFill>
                <a:latin typeface="Trebuchet MS"/>
                <a:cs typeface="Arial"/>
              </a:rPr>
              <a:t>Anthelios</a:t>
            </a:r>
            <a:r>
              <a:rPr sz="1100">
                <a:solidFill>
                  <a:srgbClr val="FFFFFF"/>
                </a:solidFill>
                <a:latin typeface="Trebuchet MS"/>
                <a:cs typeface="Arial"/>
              </a:rPr>
              <a:t> </a:t>
            </a:r>
            <a:r>
              <a:rPr sz="1100" err="1">
                <a:solidFill>
                  <a:srgbClr val="FFFFFF"/>
                </a:solidFill>
                <a:latin typeface="Trebuchet MS"/>
                <a:cs typeface="Arial"/>
              </a:rPr>
              <a:t>UVMune</a:t>
            </a:r>
            <a:r>
              <a:rPr sz="1100">
                <a:solidFill>
                  <a:srgbClr val="FFFFFF"/>
                </a:solidFill>
                <a:latin typeface="Trebuchet MS"/>
                <a:cs typeface="Arial"/>
              </a:rPr>
              <a:t> 400. </a:t>
            </a:r>
            <a:r>
              <a:rPr lang="el-GR" sz="1100">
                <a:solidFill>
                  <a:srgbClr val="FFFFFF"/>
                </a:solidFill>
                <a:latin typeface="Trebuchet MS"/>
                <a:cs typeface="Arial"/>
              </a:rPr>
              <a:t>Τα δύο αυτά προϊόντα δρουν σε συνδυασμό </a:t>
            </a:r>
            <a:r>
              <a:rPr lang="el-GR" sz="1100" strike="sngStrike">
                <a:solidFill>
                  <a:srgbClr val="FFFFFF"/>
                </a:solidFill>
                <a:latin typeface="Trebuchet MS"/>
                <a:cs typeface="Arial"/>
              </a:rPr>
              <a:t>συνέργεια</a:t>
            </a:r>
            <a:r>
              <a:rPr lang="el-GR" sz="1100">
                <a:solidFill>
                  <a:srgbClr val="FFFFFF"/>
                </a:solidFill>
                <a:latin typeface="Trebuchet MS"/>
                <a:cs typeface="Arial"/>
              </a:rPr>
              <a:t> παγιδεύοντας τη μελανίνη, μειώνοντας τη φλεγμονή, και προστατεύοντας το δέρμα από την επανεμφάνιση των δυσχρωμιών. </a:t>
            </a:r>
            <a:endParaRPr sz="1100">
              <a:latin typeface="Trebuchet MS" panose="020B0703020202090204" pitchFamily="34" charset="0"/>
              <a:cs typeface="Arial"/>
            </a:endParaRPr>
          </a:p>
        </p:txBody>
      </p:sp>
      <p:sp>
        <p:nvSpPr>
          <p:cNvPr id="18" name="object 18"/>
          <p:cNvSpPr txBox="1"/>
          <p:nvPr/>
        </p:nvSpPr>
        <p:spPr>
          <a:xfrm>
            <a:off x="2703553" y="10452100"/>
            <a:ext cx="4210685" cy="197490"/>
          </a:xfrm>
          <a:prstGeom prst="rect">
            <a:avLst/>
          </a:prstGeom>
        </p:spPr>
        <p:txBody>
          <a:bodyPr vert="horz" wrap="square" lIns="0" tIns="12700" rIns="0" bIns="0" rtlCol="0">
            <a:spAutoFit/>
          </a:bodyPr>
          <a:lstStyle/>
          <a:p>
            <a:pPr marL="12700">
              <a:spcBef>
                <a:spcPts val="100"/>
              </a:spcBef>
            </a:pPr>
            <a:r>
              <a:rPr sz="600" b="1">
                <a:latin typeface="Trebuchet MS" panose="020B0703020202090204" pitchFamily="34" charset="0"/>
                <a:cs typeface="Arial"/>
              </a:rPr>
              <a:t>7: </a:t>
            </a:r>
            <a:r>
              <a:rPr lang="el-GR" sz="600">
                <a:latin typeface="Trebuchet MS" panose="020B0703020202090204" pitchFamily="34" charset="0"/>
                <a:cs typeface="Arial"/>
              </a:rPr>
              <a:t>Μελαγχρωματικές διαταραχές, επιπολασμός, αντίκτυπος στην ποιότητα ζωής, κοινωνικός στιγματισμός: αποτελέσματα της πρώτης μεγάλης διεθνούς έρευνας.</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344996" y="0"/>
            <a:ext cx="8775065" cy="10692130"/>
          </a:xfrm>
          <a:custGeom>
            <a:avLst/>
            <a:gdLst/>
            <a:ahLst/>
            <a:cxnLst/>
            <a:rect l="l" t="t" r="r" b="b"/>
            <a:pathLst>
              <a:path w="8775065" h="10692130">
                <a:moveTo>
                  <a:pt x="8775001" y="0"/>
                </a:moveTo>
                <a:lnTo>
                  <a:pt x="0" y="0"/>
                </a:lnTo>
                <a:lnTo>
                  <a:pt x="0" y="10692003"/>
                </a:lnTo>
                <a:lnTo>
                  <a:pt x="8775001" y="10692003"/>
                </a:lnTo>
                <a:lnTo>
                  <a:pt x="8775001" y="0"/>
                </a:lnTo>
                <a:close/>
              </a:path>
            </a:pathLst>
          </a:custGeom>
          <a:solidFill>
            <a:srgbClr val="020203"/>
          </a:solidFill>
        </p:spPr>
        <p:txBody>
          <a:bodyPr wrap="square" lIns="0" tIns="0" rIns="0" bIns="0" rtlCol="0"/>
          <a:lstStyle/>
          <a:p>
            <a:endParaRPr>
              <a:latin typeface="Trebuchet MS" panose="020B0703020202090204" pitchFamily="34" charset="0"/>
            </a:endParaRPr>
          </a:p>
        </p:txBody>
      </p:sp>
      <p:sp>
        <p:nvSpPr>
          <p:cNvPr id="3" name="object 3"/>
          <p:cNvSpPr txBox="1"/>
          <p:nvPr/>
        </p:nvSpPr>
        <p:spPr>
          <a:xfrm>
            <a:off x="381500" y="1447252"/>
            <a:ext cx="5504950" cy="1808316"/>
          </a:xfrm>
          <a:prstGeom prst="rect">
            <a:avLst/>
          </a:prstGeom>
        </p:spPr>
        <p:txBody>
          <a:bodyPr vert="horz" wrap="square" lIns="0" tIns="139700" rIns="0" bIns="0" rtlCol="0">
            <a:spAutoFit/>
          </a:bodyPr>
          <a:lstStyle/>
          <a:p>
            <a:pPr marL="12700" marR="15240">
              <a:lnSpc>
                <a:spcPct val="72200"/>
              </a:lnSpc>
              <a:spcBef>
                <a:spcPts val="1100"/>
              </a:spcBef>
            </a:pPr>
            <a:r>
              <a:rPr sz="3000" b="1">
                <a:latin typeface="Trebuchet MS" panose="020B0703020202090204" pitchFamily="34" charset="0"/>
                <a:cs typeface="Arial"/>
              </a:rPr>
              <a:t>MELA B3:</a:t>
            </a:r>
            <a:r>
              <a:rPr sz="3000">
                <a:latin typeface="Trebuchet MS" panose="020B0703020202090204" pitchFamily="34" charset="0"/>
                <a:cs typeface="Arial"/>
              </a:rPr>
              <a:t> </a:t>
            </a:r>
            <a:r>
              <a:rPr lang="el-GR" sz="3000">
                <a:latin typeface="Trebuchet MS" panose="020B0703020202090204" pitchFamily="34" charset="0"/>
                <a:cs typeface="Arial"/>
              </a:rPr>
              <a:t>ΜΙΑ ΕΠΑΝΑΣΤΑΤΙΚΗ ΛΥΣΗ ΕΝΑΝΤΙΑ ΣΤΗΝ ΥΠΕΡΜΕΛΑΓΧΡΩΣΗ, ΜΕ ΤΗ ΔΥΝΑΜΗ</a:t>
            </a:r>
            <a:r>
              <a:rPr sz="3000">
                <a:latin typeface="Trebuchet MS" panose="020B0703020202090204" pitchFamily="34" charset="0"/>
                <a:cs typeface="Arial"/>
              </a:rPr>
              <a:t> </a:t>
            </a:r>
            <a:r>
              <a:rPr lang="el-GR" sz="3000">
                <a:latin typeface="Trebuchet MS" panose="020B0703020202090204" pitchFamily="34" charset="0"/>
                <a:cs typeface="Arial"/>
              </a:rPr>
              <a:t>ΤΟΥ ΠΡΩΤΟΠΟΡΙΑΚΟΥ ΜΟΡΙΟΥ</a:t>
            </a:r>
            <a:r>
              <a:rPr sz="3000">
                <a:latin typeface="Trebuchet MS" panose="020B0703020202090204" pitchFamily="34" charset="0"/>
                <a:cs typeface="Arial"/>
              </a:rPr>
              <a:t> MELASYL™</a:t>
            </a:r>
          </a:p>
        </p:txBody>
      </p:sp>
      <p:sp>
        <p:nvSpPr>
          <p:cNvPr id="4" name="object 4"/>
          <p:cNvSpPr txBox="1"/>
          <p:nvPr/>
        </p:nvSpPr>
        <p:spPr>
          <a:xfrm>
            <a:off x="381499" y="3745465"/>
            <a:ext cx="2816225" cy="4075668"/>
          </a:xfrm>
          <a:prstGeom prst="rect">
            <a:avLst/>
          </a:prstGeom>
        </p:spPr>
        <p:txBody>
          <a:bodyPr vert="horz" wrap="square" lIns="0" tIns="12700" rIns="0" bIns="0" rtlCol="0">
            <a:spAutoFit/>
          </a:bodyPr>
          <a:lstStyle/>
          <a:p>
            <a:pPr marL="12700" marR="5080">
              <a:lnSpc>
                <a:spcPct val="113700"/>
              </a:lnSpc>
              <a:spcBef>
                <a:spcPts val="100"/>
              </a:spcBef>
            </a:pPr>
            <a:r>
              <a:rPr lang="en-GR" sz="1100">
                <a:latin typeface="Trebuchet MS" panose="020B0703020202090204" pitchFamily="34" charset="0"/>
                <a:cs typeface="Arial"/>
              </a:rPr>
              <a:t>Έ</a:t>
            </a:r>
            <a:r>
              <a:rPr lang="el-GR" sz="1100" err="1">
                <a:latin typeface="Trebuchet MS" panose="020B0703020202090204" pitchFamily="34" charset="0"/>
                <a:cs typeface="Arial"/>
              </a:rPr>
              <a:t>χοντας</a:t>
            </a:r>
            <a:r>
              <a:rPr lang="el-GR" sz="1100">
                <a:latin typeface="Trebuchet MS" panose="020B0703020202090204" pitchFamily="34" charset="0"/>
                <a:cs typeface="Arial"/>
              </a:rPr>
              <a:t> προκύψει μετά από</a:t>
            </a:r>
            <a:r>
              <a:rPr sz="1100">
                <a:latin typeface="Trebuchet MS" panose="020B0703020202090204" pitchFamily="34" charset="0"/>
                <a:cs typeface="Arial"/>
              </a:rPr>
              <a:t> 18 </a:t>
            </a:r>
            <a:r>
              <a:rPr lang="el-GR" sz="1100">
                <a:latin typeface="Trebuchet MS" panose="020B0703020202090204" pitchFamily="34" charset="0"/>
                <a:cs typeface="Arial"/>
              </a:rPr>
              <a:t>χρόνια ερευνών και επιλεγεί μεταξύ 4.000 μορίων, το </a:t>
            </a:r>
            <a:r>
              <a:rPr sz="1100" err="1">
                <a:latin typeface="Trebuchet MS" panose="020B0703020202090204" pitchFamily="34" charset="0"/>
                <a:cs typeface="Arial"/>
              </a:rPr>
              <a:t>Melasyl</a:t>
            </a:r>
            <a:r>
              <a:rPr sz="1100">
                <a:latin typeface="Trebuchet MS" panose="020B0703020202090204" pitchFamily="34" charset="0"/>
                <a:cs typeface="Arial"/>
              </a:rPr>
              <a:t>™</a:t>
            </a:r>
            <a:r>
              <a:rPr lang="el-GR" sz="1100">
                <a:latin typeface="Trebuchet MS" panose="020B0703020202090204" pitchFamily="34" charset="0"/>
                <a:cs typeface="Arial"/>
              </a:rPr>
              <a:t>, κατοχυρωμένο μέχρι το</a:t>
            </a:r>
            <a:r>
              <a:rPr sz="1100">
                <a:latin typeface="Trebuchet MS" panose="020B0703020202090204" pitchFamily="34" charset="0"/>
                <a:cs typeface="Arial"/>
              </a:rPr>
              <a:t> 2036</a:t>
            </a:r>
            <a:r>
              <a:rPr lang="el-GR" sz="1100">
                <a:latin typeface="Trebuchet MS" panose="020B0703020202090204" pitchFamily="34" charset="0"/>
                <a:cs typeface="Arial"/>
              </a:rPr>
              <a:t>, δρα μέσω ενός</a:t>
            </a:r>
            <a:r>
              <a:rPr sz="1100">
                <a:latin typeface="Trebuchet MS" panose="020B0703020202090204" pitchFamily="34" charset="0"/>
                <a:cs typeface="Arial"/>
              </a:rPr>
              <a:t> </a:t>
            </a:r>
            <a:r>
              <a:rPr lang="el-GR" sz="1100">
                <a:latin typeface="Trebuchet MS" panose="020B0703020202090204" pitchFamily="34" charset="0"/>
                <a:cs typeface="Arial"/>
              </a:rPr>
              <a:t>μοναδικού μηχανισμού</a:t>
            </a:r>
            <a:r>
              <a:rPr sz="1100">
                <a:latin typeface="Trebuchet MS" panose="020B0703020202090204" pitchFamily="34" charset="0"/>
                <a:cs typeface="Arial"/>
              </a:rPr>
              <a:t>.</a:t>
            </a:r>
            <a:endParaRPr lang="el-GR" sz="1100">
              <a:latin typeface="Trebuchet MS" panose="020B0703020202090204" pitchFamily="34" charset="0"/>
              <a:cs typeface="Arial"/>
            </a:endParaRPr>
          </a:p>
          <a:p>
            <a:pPr marL="12700" marR="5080">
              <a:lnSpc>
                <a:spcPct val="113700"/>
              </a:lnSpc>
              <a:spcBef>
                <a:spcPts val="100"/>
              </a:spcBef>
            </a:pPr>
            <a:endParaRPr lang="el-GR" sz="1100">
              <a:latin typeface="Trebuchet MS" panose="020B0703020202090204" pitchFamily="34" charset="0"/>
              <a:cs typeface="Arial"/>
            </a:endParaRPr>
          </a:p>
          <a:p>
            <a:pPr marL="12700" marR="5080">
              <a:lnSpc>
                <a:spcPct val="113700"/>
              </a:lnSpc>
              <a:spcBef>
                <a:spcPts val="100"/>
              </a:spcBef>
            </a:pPr>
            <a:r>
              <a:rPr lang="el-GR" sz="1100">
                <a:latin typeface="Trebuchet MS" panose="020B0703020202090204" pitchFamily="34" charset="0"/>
                <a:cs typeface="Arial"/>
              </a:rPr>
              <a:t>Ενώ τα περισσότερα προϊόντα για τις κηλίδες δρουν μπλοκάροντας το ένζυμο που ευθύνεται για τη σύνθεση μελανίνης, το </a:t>
            </a:r>
            <a:r>
              <a:rPr lang="en-GB" sz="1100" err="1">
                <a:latin typeface="Trebuchet MS" panose="020B0703020202090204" pitchFamily="34" charset="0"/>
                <a:cs typeface="Arial"/>
              </a:rPr>
              <a:t>Melasyl</a:t>
            </a:r>
            <a:r>
              <a:rPr lang="en-GB" sz="1100">
                <a:latin typeface="Trebuchet MS" panose="020B0703020202090204" pitchFamily="34" charset="0"/>
                <a:cs typeface="Arial"/>
              </a:rPr>
              <a:t>™ </a:t>
            </a:r>
            <a:r>
              <a:rPr lang="el-GR" sz="1100">
                <a:latin typeface="Trebuchet MS" panose="020B0703020202090204" pitchFamily="34" charset="0"/>
                <a:cs typeface="Arial"/>
              </a:rPr>
              <a:t>είναι το πρώτο και το μοναδικό ενεργό συστατικό που παγιδεύει και εξαλείφει τις πρόδρομες ουσίες της μελανίνης</a:t>
            </a:r>
            <a:r>
              <a:rPr lang="en-GB" sz="1100">
                <a:latin typeface="Trebuchet MS" panose="020B0703020202090204" pitchFamily="34" charset="0"/>
                <a:cs typeface="Arial"/>
              </a:rPr>
              <a:t> </a:t>
            </a:r>
            <a:r>
              <a:rPr lang="el-GR" sz="1100">
                <a:latin typeface="Trebuchet MS" panose="020B0703020202090204" pitchFamily="34" charset="0"/>
                <a:cs typeface="Arial"/>
              </a:rPr>
              <a:t>κατά τα πρώιμα στάδια της διαδικασίας υπερπαραγωγής μελανίνης. Έτσι, προλαμβάνει την υπερμελάγχρωση και, ταυτόχρονα, μειώνει την ένταση των ήδη υπαρχουσών δυσχρωμιών</a:t>
            </a:r>
            <a:r>
              <a:rPr lang="en-GB" sz="1100">
                <a:latin typeface="Trebuchet MS" panose="020B0703020202090204" pitchFamily="34" charset="0"/>
                <a:cs typeface="Arial"/>
              </a:rPr>
              <a:t>. </a:t>
            </a:r>
            <a:r>
              <a:rPr lang="el-GR" sz="1100">
                <a:latin typeface="Trebuchet MS" panose="020B0703020202090204" pitchFamily="34" charset="0"/>
                <a:cs typeface="Arial"/>
              </a:rPr>
              <a:t>Εξασφαλίζει υψηλότερη αποτελεσματικότητα συγκριτικά με τα δερματολογικά συστατικά αναφοράς (Βιταμίνη </a:t>
            </a:r>
            <a:r>
              <a:rPr lang="en-GB" sz="1100">
                <a:latin typeface="Trebuchet MS" panose="020B0703020202090204" pitchFamily="34" charset="0"/>
                <a:cs typeface="Arial"/>
              </a:rPr>
              <a:t>C, </a:t>
            </a:r>
            <a:r>
              <a:rPr lang="el-GR" sz="1100" err="1">
                <a:latin typeface="Trebuchet MS" panose="020B0703020202090204" pitchFamily="34" charset="0"/>
                <a:cs typeface="Arial"/>
              </a:rPr>
              <a:t>Τρανεξαμικό</a:t>
            </a:r>
            <a:r>
              <a:rPr lang="el-GR" sz="1100">
                <a:latin typeface="Trebuchet MS" panose="020B0703020202090204" pitchFamily="34" charset="0"/>
                <a:cs typeface="Arial"/>
              </a:rPr>
              <a:t> Οξύ</a:t>
            </a:r>
            <a:r>
              <a:rPr lang="en-GB" sz="1100">
                <a:latin typeface="Trebuchet MS" panose="020B0703020202090204" pitchFamily="34" charset="0"/>
                <a:cs typeface="Arial"/>
              </a:rPr>
              <a:t>, </a:t>
            </a:r>
            <a:r>
              <a:rPr lang="el-GR" sz="1100" err="1">
                <a:latin typeface="Trebuchet MS" panose="020B0703020202090204" pitchFamily="34" charset="0"/>
                <a:cs typeface="Arial"/>
              </a:rPr>
              <a:t>Κοχικό</a:t>
            </a:r>
            <a:r>
              <a:rPr lang="el-GR" sz="1100">
                <a:latin typeface="Trebuchet MS" panose="020B0703020202090204" pitchFamily="34" charset="0"/>
                <a:cs typeface="Arial"/>
              </a:rPr>
              <a:t> Οξύ</a:t>
            </a:r>
            <a:r>
              <a:rPr lang="en-GB" sz="1100">
                <a:latin typeface="Trebuchet MS" panose="020B0703020202090204" pitchFamily="34" charset="0"/>
                <a:cs typeface="Arial"/>
              </a:rPr>
              <a:t>, </a:t>
            </a:r>
            <a:r>
              <a:rPr lang="el-GR" sz="1100" err="1">
                <a:latin typeface="Trebuchet MS" panose="020B0703020202090204" pitchFamily="34" charset="0"/>
                <a:cs typeface="Arial"/>
              </a:rPr>
              <a:t>Αρβουτίνη</a:t>
            </a:r>
            <a:r>
              <a:rPr lang="en-GB" sz="1100">
                <a:latin typeface="Trebuchet MS" panose="020B0703020202090204" pitchFamily="34" charset="0"/>
                <a:cs typeface="Arial"/>
              </a:rPr>
              <a:t>)</a:t>
            </a:r>
            <a:r>
              <a:rPr lang="el-GR" sz="1100">
                <a:latin typeface="Trebuchet MS" panose="020B0703020202090204" pitchFamily="34" charset="0"/>
                <a:cs typeface="Arial"/>
              </a:rPr>
              <a:t>, και παράλληλα σέβεται τη φυσιολογία του δέρματος.</a:t>
            </a:r>
            <a:endParaRPr lang="en-GB" sz="1100">
              <a:latin typeface="Trebuchet MS" panose="020B0703020202090204" pitchFamily="34" charset="0"/>
              <a:cs typeface="Arial"/>
            </a:endParaRPr>
          </a:p>
        </p:txBody>
      </p:sp>
      <p:sp>
        <p:nvSpPr>
          <p:cNvPr id="6" name="object 6"/>
          <p:cNvSpPr txBox="1"/>
          <p:nvPr/>
        </p:nvSpPr>
        <p:spPr>
          <a:xfrm>
            <a:off x="3365914" y="3746164"/>
            <a:ext cx="2751455" cy="5338706"/>
          </a:xfrm>
          <a:prstGeom prst="rect">
            <a:avLst/>
          </a:prstGeom>
        </p:spPr>
        <p:txBody>
          <a:bodyPr vert="horz" wrap="square" lIns="0" tIns="35560" rIns="0" bIns="0" rtlCol="0">
            <a:spAutoFit/>
          </a:bodyPr>
          <a:lstStyle/>
          <a:p>
            <a:pPr marL="12700">
              <a:lnSpc>
                <a:spcPct val="113000"/>
              </a:lnSpc>
              <a:spcBef>
                <a:spcPts val="280"/>
              </a:spcBef>
            </a:pPr>
            <a:r>
              <a:rPr lang="el-GR" sz="1100">
                <a:latin typeface="Trebuchet MS" panose="020B0703020202090204" pitchFamily="34" charset="0"/>
                <a:cs typeface="Arial"/>
              </a:rPr>
              <a:t>Το </a:t>
            </a:r>
            <a:r>
              <a:rPr lang="el-GR" sz="1100" b="1">
                <a:latin typeface="Trebuchet MS" panose="020B0703020202090204" pitchFamily="34" charset="0"/>
                <a:cs typeface="Arial"/>
              </a:rPr>
              <a:t>νέο </a:t>
            </a:r>
            <a:r>
              <a:rPr sz="1100" b="1">
                <a:latin typeface="Trebuchet MS" panose="020B0703020202090204" pitchFamily="34" charset="0"/>
                <a:cs typeface="Arial"/>
              </a:rPr>
              <a:t>MELA B3 </a:t>
            </a:r>
            <a:r>
              <a:rPr lang="el-GR" sz="1100" b="1">
                <a:latin typeface="Trebuchet MS" panose="020B0703020202090204" pitchFamily="34" charset="0"/>
                <a:cs typeface="Arial"/>
              </a:rPr>
              <a:t>συνδυάζει το</a:t>
            </a:r>
            <a:r>
              <a:rPr sz="1100" b="1">
                <a:latin typeface="Trebuchet MS" panose="020B0703020202090204" pitchFamily="34" charset="0"/>
                <a:cs typeface="Arial"/>
              </a:rPr>
              <a:t> </a:t>
            </a:r>
            <a:r>
              <a:rPr sz="1100" b="1" err="1">
                <a:latin typeface="Trebuchet MS" panose="020B0703020202090204" pitchFamily="34" charset="0"/>
                <a:cs typeface="Arial"/>
              </a:rPr>
              <a:t>Melasyl</a:t>
            </a:r>
            <a:r>
              <a:rPr sz="1100" b="1">
                <a:latin typeface="Trebuchet MS" panose="020B0703020202090204" pitchFamily="34" charset="0"/>
                <a:cs typeface="Arial"/>
              </a:rPr>
              <a:t>™</a:t>
            </a:r>
            <a:r>
              <a:rPr lang="el-GR" sz="1100" b="1">
                <a:latin typeface="Trebuchet MS" panose="020B0703020202090204" pitchFamily="34" charset="0"/>
                <a:cs typeface="Arial"/>
              </a:rPr>
              <a:t> </a:t>
            </a:r>
            <a:r>
              <a:rPr sz="1100">
                <a:latin typeface="Trebuchet MS" panose="020B0703020202090204" pitchFamily="34" charset="0"/>
                <a:cs typeface="Arial"/>
              </a:rPr>
              <a:t>–</a:t>
            </a:r>
            <a:r>
              <a:rPr lang="el-GR" sz="1100">
                <a:latin typeface="Trebuchet MS" panose="020B0703020202090204" pitchFamily="34" charset="0"/>
                <a:cs typeface="Arial"/>
              </a:rPr>
              <a:t>την απόλυτη «παγίδα μελανίνης»</a:t>
            </a:r>
            <a:r>
              <a:rPr sz="1100">
                <a:latin typeface="Trebuchet MS" panose="020B0703020202090204" pitchFamily="34" charset="0"/>
                <a:cs typeface="Arial"/>
              </a:rPr>
              <a:t>– </a:t>
            </a:r>
            <a:r>
              <a:rPr lang="el-GR" sz="1100" b="1">
                <a:latin typeface="Trebuchet MS" panose="020B0703020202090204" pitchFamily="34" charset="0"/>
                <a:cs typeface="Arial"/>
              </a:rPr>
              <a:t>με 10% αντιφλεγμονώδη Νιασιναμίδη</a:t>
            </a:r>
            <a:r>
              <a:rPr lang="el-GR" sz="1100">
                <a:latin typeface="Trebuchet MS" panose="020B0703020202090204" pitchFamily="34" charset="0"/>
                <a:cs typeface="Arial"/>
              </a:rPr>
              <a:t> </a:t>
            </a:r>
            <a:r>
              <a:rPr sz="1100">
                <a:latin typeface="Trebuchet MS" panose="020B0703020202090204" pitchFamily="34" charset="0"/>
                <a:cs typeface="Arial"/>
              </a:rPr>
              <a:t>(</a:t>
            </a:r>
            <a:r>
              <a:rPr lang="el-GR" sz="1100">
                <a:latin typeface="Trebuchet MS" panose="020B0703020202090204" pitchFamily="34" charset="0"/>
                <a:cs typeface="Arial"/>
              </a:rPr>
              <a:t>γνωστή και ως Βιταμίνη </a:t>
            </a:r>
            <a:r>
              <a:rPr sz="1100">
                <a:latin typeface="Trebuchet MS" panose="020B0703020202090204" pitchFamily="34" charset="0"/>
                <a:cs typeface="Arial"/>
              </a:rPr>
              <a:t>B3)</a:t>
            </a:r>
            <a:r>
              <a:rPr lang="el-GR" sz="1100">
                <a:latin typeface="Trebuchet MS" panose="020B0703020202090204" pitchFamily="34" charset="0"/>
                <a:cs typeface="Arial"/>
              </a:rPr>
              <a:t>, για</a:t>
            </a:r>
            <a:r>
              <a:rPr sz="1100">
                <a:latin typeface="Trebuchet MS" panose="020B0703020202090204" pitchFamily="34" charset="0"/>
                <a:cs typeface="Arial"/>
              </a:rPr>
              <a:t> </a:t>
            </a:r>
            <a:r>
              <a:rPr lang="el-GR" sz="1100">
                <a:latin typeface="Trebuchet MS" panose="020B0703020202090204" pitchFamily="34" charset="0"/>
                <a:cs typeface="Arial"/>
              </a:rPr>
              <a:t>ισχυρότερη δράση ενάντια στην υπερμελάγχρωση</a:t>
            </a:r>
            <a:r>
              <a:rPr sz="1100">
                <a:latin typeface="Trebuchet MS" panose="020B0703020202090204" pitchFamily="34" charset="0"/>
                <a:cs typeface="Arial"/>
              </a:rPr>
              <a:t>.</a:t>
            </a:r>
            <a:endParaRPr lang="el-GR" sz="1100">
              <a:latin typeface="Trebuchet MS" panose="020B0703020202090204" pitchFamily="34" charset="0"/>
              <a:cs typeface="Arial"/>
            </a:endParaRPr>
          </a:p>
          <a:p>
            <a:pPr marL="12700">
              <a:lnSpc>
                <a:spcPct val="113000"/>
              </a:lnSpc>
              <a:spcBef>
                <a:spcPts val="280"/>
              </a:spcBef>
            </a:pPr>
            <a:endParaRPr lang="el-GR" sz="1100">
              <a:latin typeface="Trebuchet MS" panose="020B0703020202090204" pitchFamily="34" charset="0"/>
              <a:cs typeface="Arial"/>
            </a:endParaRPr>
          </a:p>
          <a:p>
            <a:pPr marL="12700" algn="l" rtl="0">
              <a:lnSpc>
                <a:spcPct val="113000"/>
              </a:lnSpc>
              <a:spcBef>
                <a:spcPts val="280"/>
              </a:spcBef>
            </a:pPr>
            <a:r>
              <a:rPr lang="el-GR" sz="1100">
                <a:latin typeface="Trebuchet MS" panose="020B0703020202090204" pitchFamily="34" charset="0"/>
                <a:cs typeface="Arial"/>
              </a:rPr>
              <a:t>Το </a:t>
            </a:r>
            <a:r>
              <a:rPr lang="en-GB" sz="1100" b="1">
                <a:latin typeface="Trebuchet MS" panose="020B0703020202090204" pitchFamily="34" charset="0"/>
                <a:cs typeface="Arial"/>
              </a:rPr>
              <a:t>MELA</a:t>
            </a:r>
            <a:r>
              <a:rPr lang="el-GR" sz="1100">
                <a:latin typeface="Trebuchet MS" panose="020B0703020202090204" pitchFamily="34" charset="0"/>
                <a:cs typeface="Arial"/>
              </a:rPr>
              <a:t> </a:t>
            </a:r>
            <a:r>
              <a:rPr lang="en-GB" sz="1100" b="1">
                <a:latin typeface="Trebuchet MS" panose="020B0703020202090204" pitchFamily="34" charset="0"/>
                <a:cs typeface="Arial"/>
              </a:rPr>
              <a:t>B3 </a:t>
            </a:r>
            <a:r>
              <a:rPr lang="el-GR" sz="1100">
                <a:latin typeface="Trebuchet MS" panose="020B0703020202090204" pitchFamily="34" charset="0"/>
                <a:cs typeface="Arial"/>
              </a:rPr>
              <a:t>αναπτύχθηκε σε συνεργασία με καταξιωμένους δερματολόγους και ειδικούς στην υπερμελάγχρωση: τους καθηγητές </a:t>
            </a:r>
            <a:r>
              <a:rPr lang="en-GB" sz="1100">
                <a:latin typeface="Trebuchet MS" panose="020B0703020202090204" pitchFamily="34" charset="0"/>
                <a:cs typeface="Arial"/>
              </a:rPr>
              <a:t>Thierry </a:t>
            </a:r>
            <a:r>
              <a:rPr lang="en-GB" sz="1100" err="1">
                <a:latin typeface="Trebuchet MS" panose="020B0703020202090204" pitchFamily="34" charset="0"/>
                <a:cs typeface="Arial"/>
              </a:rPr>
              <a:t>Passeron</a:t>
            </a:r>
            <a:r>
              <a:rPr lang="en-GB" sz="1100">
                <a:latin typeface="Trebuchet MS" panose="020B0703020202090204" pitchFamily="34" charset="0"/>
                <a:cs typeface="Arial"/>
              </a:rPr>
              <a:t> </a:t>
            </a:r>
            <a:r>
              <a:rPr lang="el-GR" sz="1100">
                <a:latin typeface="Trebuchet MS" panose="020B0703020202090204" pitchFamily="34" charset="0"/>
                <a:cs typeface="Arial"/>
              </a:rPr>
              <a:t>και</a:t>
            </a:r>
            <a:r>
              <a:rPr lang="en-GB" sz="1100">
                <a:latin typeface="Trebuchet MS" panose="020B0703020202090204" pitchFamily="34" charset="0"/>
                <a:cs typeface="Arial"/>
              </a:rPr>
              <a:t> Andrew Alexis</a:t>
            </a:r>
            <a:r>
              <a:rPr lang="el-GR" sz="1100">
                <a:latin typeface="Trebuchet MS" panose="020B0703020202090204" pitchFamily="34" charset="0"/>
                <a:cs typeface="Arial"/>
              </a:rPr>
              <a:t>. Ε</a:t>
            </a:r>
            <a:r>
              <a:rPr lang="en-GB" sz="1100" err="1">
                <a:latin typeface="Trebuchet MS" panose="020B0703020202090204" pitchFamily="34" charset="0"/>
                <a:cs typeface="Arial"/>
              </a:rPr>
              <a:t>ί</a:t>
            </a:r>
            <a:r>
              <a:rPr lang="el-GR" sz="1100">
                <a:latin typeface="Trebuchet MS" panose="020B0703020202090204" pitchFamily="34" charset="0"/>
                <a:cs typeface="Arial"/>
              </a:rPr>
              <a:t>ναι εμπνευσμένο από τη Φόρμουλα </a:t>
            </a:r>
            <a:r>
              <a:rPr lang="en-GB" sz="1100" err="1">
                <a:latin typeface="Trebuchet MS" panose="020B0703020202090204" pitchFamily="34" charset="0"/>
                <a:cs typeface="Arial"/>
              </a:rPr>
              <a:t>Kligman</a:t>
            </a:r>
            <a:r>
              <a:rPr lang="el-GR" sz="1100">
                <a:latin typeface="Trebuchet MS" panose="020B0703020202090204" pitchFamily="34" charset="0"/>
                <a:cs typeface="Arial"/>
              </a:rPr>
              <a:t> </a:t>
            </a:r>
            <a:r>
              <a:rPr lang="en-GB" sz="1100">
                <a:latin typeface="Trebuchet MS" panose="020B0703020202090204" pitchFamily="34" charset="0"/>
                <a:cs typeface="Arial"/>
              </a:rPr>
              <a:t>(</a:t>
            </a:r>
            <a:r>
              <a:rPr lang="el-GR" sz="1100">
                <a:latin typeface="Trebuchet MS" panose="020B0703020202090204" pitchFamily="34" charset="0"/>
                <a:cs typeface="Arial"/>
              </a:rPr>
              <a:t>το πρότυπο στην αντιμετώπιση της υπερμελάγχρωσης), και είναι η πρώτη λύση με </a:t>
            </a:r>
            <a:r>
              <a:rPr lang="el-GR" sz="1100" b="1">
                <a:latin typeface="Trebuchet MS" panose="020B0703020202090204" pitchFamily="34" charset="0"/>
                <a:cs typeface="Arial"/>
              </a:rPr>
              <a:t>5 βασικούς μηχανισμούς δράσης: </a:t>
            </a:r>
            <a:r>
              <a:rPr lang="el-GR" sz="1100">
                <a:latin typeface="Trebuchet MS" panose="020B0703020202090204" pitchFamily="34" charset="0"/>
                <a:cs typeface="Arial"/>
              </a:rPr>
              <a:t>αντιφλεγμονώδη δράση, </a:t>
            </a:r>
            <a:r>
              <a:rPr lang="el-GR" sz="1100" err="1">
                <a:latin typeface="Trebuchet MS" panose="020B0703020202090204" pitchFamily="34" charset="0"/>
                <a:cs typeface="Arial"/>
              </a:rPr>
              <a:t>επιδερμιδική</a:t>
            </a:r>
            <a:r>
              <a:rPr lang="el-GR" sz="1100">
                <a:latin typeface="Trebuchet MS" panose="020B0703020202090204" pitchFamily="34" charset="0"/>
                <a:cs typeface="Arial"/>
              </a:rPr>
              <a:t> ανανέωση, απολέπιση, αντιοξειδωτική προστασία, και αποδόμηση των προδρόμων ουσιών της μελανίνης.</a:t>
            </a:r>
          </a:p>
          <a:p>
            <a:pPr marL="12700">
              <a:lnSpc>
                <a:spcPct val="113000"/>
              </a:lnSpc>
              <a:spcBef>
                <a:spcPts val="280"/>
              </a:spcBef>
            </a:pPr>
            <a:endParaRPr lang="el-GR" sz="1100">
              <a:latin typeface="Trebuchet MS" panose="020B0703020202090204" pitchFamily="34" charset="0"/>
              <a:cs typeface="Arial"/>
            </a:endParaRPr>
          </a:p>
          <a:p>
            <a:pPr marL="12700">
              <a:lnSpc>
                <a:spcPct val="113000"/>
              </a:lnSpc>
              <a:spcBef>
                <a:spcPts val="280"/>
              </a:spcBef>
            </a:pPr>
            <a:r>
              <a:rPr lang="el-GR" sz="1100">
                <a:latin typeface="Trebuchet MS" panose="020B0703020202090204" pitchFamily="34" charset="0"/>
                <a:cs typeface="Arial"/>
              </a:rPr>
              <a:t>Ως εκ τούτου, αποτελεί μια πιο ολοκληρωμένη λύση, η οποία έχει δοκιμαστεί σε όλους τους τύπους και τους τόνους δέρματος. Εξασφαλίζει κλινικώς αποδεδειγμένη αποτελεσματικότητα </a:t>
            </a:r>
            <a:r>
              <a:rPr lang="el-GR" sz="1100" b="1">
                <a:latin typeface="Trebuchet MS" panose="020B0703020202090204" pitchFamily="34" charset="0"/>
                <a:cs typeface="Arial"/>
              </a:rPr>
              <a:t>ακόμα και σε επίμονες κηλίδες</a:t>
            </a:r>
            <a:r>
              <a:rPr lang="el-GR" sz="1100">
                <a:latin typeface="Trebuchet MS" panose="020B0703020202090204" pitchFamily="34" charset="0"/>
                <a:cs typeface="Arial"/>
              </a:rPr>
              <a:t>, με ισχυρή δράση κατά της επανεμφάνισης των κηλίδων.</a:t>
            </a:r>
          </a:p>
        </p:txBody>
      </p:sp>
      <p:sp>
        <p:nvSpPr>
          <p:cNvPr id="9" name="object 9"/>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10" name="object 10"/>
          <p:cNvSpPr txBox="1"/>
          <p:nvPr/>
        </p:nvSpPr>
        <p:spPr>
          <a:xfrm>
            <a:off x="11612764" y="9869531"/>
            <a:ext cx="766445" cy="179536"/>
          </a:xfrm>
          <a:prstGeom prst="rect">
            <a:avLst/>
          </a:prstGeom>
        </p:spPr>
        <p:txBody>
          <a:bodyPr vert="horz" wrap="square" lIns="0" tIns="0" rIns="0" bIns="0" rtlCol="0">
            <a:spAutoFit/>
          </a:bodyPr>
          <a:lstStyle/>
          <a:p>
            <a:pPr>
              <a:lnSpc>
                <a:spcPts val="1405"/>
              </a:lnSpc>
            </a:pPr>
            <a:r>
              <a:rPr sz="1250">
                <a:solidFill>
                  <a:srgbClr val="662483"/>
                </a:solidFill>
                <a:latin typeface="Trebuchet MS" panose="020B0703020202090204" pitchFamily="34" charset="0"/>
                <a:cs typeface="Arial"/>
              </a:rPr>
              <a:t>MELASYL</a:t>
            </a:r>
            <a:r>
              <a:rPr sz="675" baseline="61728">
                <a:solidFill>
                  <a:srgbClr val="662483"/>
                </a:solidFill>
                <a:latin typeface="Trebuchet MS" panose="020B0703020202090204" pitchFamily="34" charset="0"/>
                <a:cs typeface="Arial"/>
              </a:rPr>
              <a:t>TM</a:t>
            </a:r>
            <a:endParaRPr sz="675" baseline="61728">
              <a:latin typeface="Trebuchet MS" panose="020B0703020202090204" pitchFamily="34" charset="0"/>
              <a:cs typeface="Arial"/>
            </a:endParaRPr>
          </a:p>
        </p:txBody>
      </p:sp>
      <p:grpSp>
        <p:nvGrpSpPr>
          <p:cNvPr id="11" name="object 11"/>
          <p:cNvGrpSpPr/>
          <p:nvPr/>
        </p:nvGrpSpPr>
        <p:grpSpPr>
          <a:xfrm>
            <a:off x="6560997" y="3"/>
            <a:ext cx="6777355" cy="10692130"/>
            <a:chOff x="6560997" y="3"/>
            <a:chExt cx="6777355" cy="10692130"/>
          </a:xfrm>
        </p:grpSpPr>
        <p:pic>
          <p:nvPicPr>
            <p:cNvPr id="12" name="object 12"/>
            <p:cNvPicPr/>
            <p:nvPr/>
          </p:nvPicPr>
          <p:blipFill>
            <a:blip r:embed="rId2" cstate="print"/>
            <a:stretch>
              <a:fillRect/>
            </a:stretch>
          </p:blipFill>
          <p:spPr>
            <a:xfrm>
              <a:off x="11342967" y="9830803"/>
              <a:ext cx="251133" cy="287366"/>
            </a:xfrm>
            <a:prstGeom prst="rect">
              <a:avLst/>
            </a:prstGeom>
          </p:spPr>
        </p:pic>
        <p:pic>
          <p:nvPicPr>
            <p:cNvPr id="13" name="object 13"/>
            <p:cNvPicPr/>
            <p:nvPr/>
          </p:nvPicPr>
          <p:blipFill>
            <a:blip r:embed="rId3" cstate="print"/>
            <a:stretch>
              <a:fillRect/>
            </a:stretch>
          </p:blipFill>
          <p:spPr>
            <a:xfrm>
              <a:off x="11395213" y="9869584"/>
              <a:ext cx="97510" cy="97510"/>
            </a:xfrm>
            <a:prstGeom prst="rect">
              <a:avLst/>
            </a:prstGeom>
          </p:spPr>
        </p:pic>
        <p:pic>
          <p:nvPicPr>
            <p:cNvPr id="14" name="object 14"/>
            <p:cNvPicPr/>
            <p:nvPr/>
          </p:nvPicPr>
          <p:blipFill>
            <a:blip r:embed="rId4" cstate="print"/>
            <a:stretch>
              <a:fillRect/>
            </a:stretch>
          </p:blipFill>
          <p:spPr>
            <a:xfrm>
              <a:off x="6560997" y="3"/>
              <a:ext cx="6776999" cy="10692000"/>
            </a:xfrm>
            <a:prstGeom prst="rect">
              <a:avLst/>
            </a:prstGeom>
          </p:spPr>
        </p:pic>
      </p:grpSp>
      <p:sp>
        <p:nvSpPr>
          <p:cNvPr id="15" name="object 15"/>
          <p:cNvSpPr txBox="1"/>
          <p:nvPr/>
        </p:nvSpPr>
        <p:spPr>
          <a:xfrm>
            <a:off x="11853488" y="697052"/>
            <a:ext cx="2599055" cy="512128"/>
          </a:xfrm>
          <a:prstGeom prst="rect">
            <a:avLst/>
          </a:prstGeom>
        </p:spPr>
        <p:txBody>
          <a:bodyPr vert="horz" wrap="square" lIns="0" tIns="12700" rIns="0" bIns="0" rtlCol="0">
            <a:spAutoFit/>
          </a:bodyPr>
          <a:lstStyle/>
          <a:p>
            <a:pPr marL="12700" marR="5080">
              <a:lnSpc>
                <a:spcPct val="108300"/>
              </a:lnSpc>
              <a:spcBef>
                <a:spcPts val="100"/>
              </a:spcBef>
            </a:pPr>
            <a:r>
              <a:rPr lang="el-GR" sz="1000" b="1">
                <a:solidFill>
                  <a:srgbClr val="009FE3"/>
                </a:solidFill>
                <a:latin typeface="Trebuchet MS" panose="020B0703020202090204" pitchFamily="34" charset="0"/>
                <a:cs typeface="Arial"/>
              </a:rPr>
              <a:t>ΜΙΑ ΟΛΟΚΛΗΡΩΜΕΝΗ ΣΥΝΘΕΣΗ, ΜΕ </a:t>
            </a:r>
          </a:p>
          <a:p>
            <a:pPr marL="12700" marR="5080">
              <a:lnSpc>
                <a:spcPct val="108300"/>
              </a:lnSpc>
            </a:pPr>
            <a:r>
              <a:rPr lang="el-GR" sz="1000" b="1">
                <a:solidFill>
                  <a:srgbClr val="009FE3"/>
                </a:solidFill>
                <a:latin typeface="Trebuchet MS" panose="020B0703020202090204" pitchFamily="34" charset="0"/>
                <a:cs typeface="Arial"/>
              </a:rPr>
              <a:t>ΔΡΑΣΗ ΣΕ 6 ΒΙΟΛΟΓΙΚΑ ΕΠΙΠΕΔΑ ΠΟΥ ΕΜΠΛΕΚΟΝΤΑΙ ΣΤΗΝ ΥΠΕΡΜΕΛΑΓΧΡΩΣΗ:</a:t>
            </a:r>
            <a:endParaRPr sz="1000">
              <a:latin typeface="Trebuchet MS" panose="020B0703020202090204" pitchFamily="34" charset="0"/>
              <a:cs typeface="Arial"/>
            </a:endParaRPr>
          </a:p>
        </p:txBody>
      </p:sp>
      <p:sp>
        <p:nvSpPr>
          <p:cNvPr id="16" name="object 16"/>
          <p:cNvSpPr txBox="1"/>
          <p:nvPr/>
        </p:nvSpPr>
        <p:spPr>
          <a:xfrm>
            <a:off x="11853488" y="1322808"/>
            <a:ext cx="3128645" cy="7893764"/>
          </a:xfrm>
          <a:prstGeom prst="rect">
            <a:avLst/>
          </a:prstGeom>
        </p:spPr>
        <p:txBody>
          <a:bodyPr vert="horz" wrap="square" lIns="0" tIns="25400" rIns="0" bIns="0" rtlCol="0" anchor="t">
            <a:spAutoFit/>
          </a:bodyPr>
          <a:lstStyle/>
          <a:p>
            <a:pPr marL="7620" algn="l">
              <a:lnSpc>
                <a:spcPct val="113000"/>
              </a:lnSpc>
              <a:spcBef>
                <a:spcPts val="200"/>
              </a:spcBef>
              <a:buChar char="&gt;"/>
              <a:tabLst>
                <a:tab pos="153988" algn="l"/>
              </a:tabLst>
            </a:pPr>
            <a:r>
              <a:rPr lang="el-GR" sz="1000" b="1">
                <a:solidFill>
                  <a:srgbClr val="FFFFFF"/>
                </a:solidFill>
                <a:latin typeface="Trebuchet MS"/>
                <a:cs typeface="Arial"/>
              </a:rPr>
              <a:t> Παραγωγή μελανίνης.</a:t>
            </a:r>
            <a:r>
              <a:rPr sz="1000" b="1">
                <a:solidFill>
                  <a:srgbClr val="FFFFFF"/>
                </a:solidFill>
                <a:latin typeface="Trebuchet MS"/>
                <a:cs typeface="Arial"/>
              </a:rPr>
              <a:t> </a:t>
            </a:r>
            <a:r>
              <a:rPr lang="el-GR" sz="1000" i="1">
                <a:solidFill>
                  <a:srgbClr val="FFFFFF"/>
                </a:solidFill>
                <a:latin typeface="Trebuchet MS"/>
                <a:cs typeface="Arial"/>
              </a:rPr>
              <a:t>Το</a:t>
            </a:r>
            <a:r>
              <a:rPr lang="el-GR" sz="1000">
                <a:solidFill>
                  <a:srgbClr val="FFFFFF"/>
                </a:solidFill>
                <a:latin typeface="Trebuchet MS"/>
                <a:cs typeface="Arial"/>
              </a:rPr>
              <a:t> </a:t>
            </a:r>
            <a:r>
              <a:rPr sz="1000" i="1" err="1">
                <a:solidFill>
                  <a:srgbClr val="FFFFFF"/>
                </a:solidFill>
                <a:latin typeface="Trebuchet MS"/>
                <a:cs typeface="Arial"/>
              </a:rPr>
              <a:t>Melasyl</a:t>
            </a:r>
            <a:r>
              <a:rPr sz="800" i="1" baseline="35353" err="1">
                <a:solidFill>
                  <a:srgbClr val="FFFFFF"/>
                </a:solidFill>
                <a:latin typeface="Trebuchet MS"/>
                <a:cs typeface="Arial"/>
              </a:rPr>
              <a:t>TM</a:t>
            </a:r>
            <a:r>
              <a:rPr sz="800" i="1" baseline="35353">
                <a:solidFill>
                  <a:srgbClr val="FFFFFF"/>
                </a:solidFill>
                <a:latin typeface="Trebuchet MS"/>
                <a:cs typeface="Arial"/>
              </a:rPr>
              <a:t> </a:t>
            </a:r>
            <a:r>
              <a:rPr lang="en-GR" sz="1000" i="1">
                <a:solidFill>
                  <a:srgbClr val="FFFFFF"/>
                </a:solidFill>
                <a:latin typeface="Trebuchet MS"/>
                <a:cs typeface="Arial"/>
              </a:rPr>
              <a:t>έ</a:t>
            </a:r>
            <a:r>
              <a:rPr lang="el-GR" sz="1000" i="1" err="1">
                <a:solidFill>
                  <a:srgbClr val="FFFFFF"/>
                </a:solidFill>
                <a:latin typeface="Trebuchet MS"/>
                <a:cs typeface="Arial"/>
              </a:rPr>
              <a:t>χει</a:t>
            </a:r>
            <a:r>
              <a:rPr lang="el-GR" sz="1000" i="1">
                <a:solidFill>
                  <a:srgbClr val="FFFFFF"/>
                </a:solidFill>
                <a:latin typeface="Trebuchet MS"/>
                <a:cs typeface="Arial"/>
              </a:rPr>
              <a:t> έναν νέο τρόπο δράσης: παγιδεύει τις πρόδρομες ουσίες μελανίνης. Έτσι, δρα</a:t>
            </a:r>
            <a:r>
              <a:rPr sz="1000" i="1">
                <a:solidFill>
                  <a:srgbClr val="FFFFFF"/>
                </a:solidFill>
                <a:latin typeface="Trebuchet MS"/>
                <a:cs typeface="Arial"/>
              </a:rPr>
              <a:t> </a:t>
            </a:r>
            <a:r>
              <a:rPr lang="el-GR" sz="1000" i="1">
                <a:solidFill>
                  <a:srgbClr val="FFFFFF"/>
                </a:solidFill>
                <a:latin typeface="Trebuchet MS"/>
                <a:cs typeface="Arial"/>
              </a:rPr>
              <a:t>έγκαιρα, κατά τα πρώτα στάδια της σύνθεσης μελανίνης, για να αποφευχθούν η υπερπαραγωγή χρωστικής και η εμφάνιση δυσχρωμιών</a:t>
            </a:r>
            <a:r>
              <a:rPr sz="1000" i="1">
                <a:solidFill>
                  <a:srgbClr val="FFFFFF"/>
                </a:solidFill>
                <a:latin typeface="Trebuchet MS"/>
                <a:cs typeface="Arial"/>
              </a:rPr>
              <a:t>.</a:t>
            </a:r>
            <a:endParaRPr lang="el-GR" sz="1000" i="1">
              <a:solidFill>
                <a:srgbClr val="FFFFFF"/>
              </a:solidFill>
              <a:latin typeface="Trebuchet MS"/>
              <a:cs typeface="Arial"/>
            </a:endParaRPr>
          </a:p>
          <a:p>
            <a:pPr marL="7620" algn="l">
              <a:lnSpc>
                <a:spcPct val="113000"/>
              </a:lnSpc>
              <a:spcBef>
                <a:spcPts val="200"/>
              </a:spcBef>
              <a:buChar char="&gt;"/>
              <a:tabLst>
                <a:tab pos="153988" algn="l"/>
              </a:tabLst>
            </a:pPr>
            <a:endParaRPr lang="el-GR" sz="1000" i="1">
              <a:solidFill>
                <a:srgbClr val="FFFFFF"/>
              </a:solidFill>
              <a:latin typeface="Trebuchet MS" panose="020B0703020202090204" pitchFamily="34" charset="0"/>
              <a:cs typeface="Arial"/>
            </a:endParaRPr>
          </a:p>
          <a:p>
            <a:pPr marL="7620" algn="l">
              <a:lnSpc>
                <a:spcPct val="113000"/>
              </a:lnSpc>
              <a:spcBef>
                <a:spcPts val="200"/>
              </a:spcBef>
              <a:buFontTx/>
              <a:buChar char="&gt;"/>
              <a:tabLst>
                <a:tab pos="153988" algn="l"/>
              </a:tabLst>
            </a:pPr>
            <a:r>
              <a:rPr lang="el-GR" sz="1000" b="1" i="1">
                <a:solidFill>
                  <a:srgbClr val="FFFFFF"/>
                </a:solidFill>
                <a:latin typeface="Trebuchet MS"/>
                <a:cs typeface="Arial"/>
              </a:rPr>
              <a:t> </a:t>
            </a:r>
            <a:r>
              <a:rPr lang="en-GB" sz="1000" b="1">
                <a:solidFill>
                  <a:srgbClr val="FFFFFF"/>
                </a:solidFill>
                <a:latin typeface="Trebuchet MS"/>
                <a:cs typeface="Arial"/>
              </a:rPr>
              <a:t>DKK1</a:t>
            </a:r>
            <a:r>
              <a:rPr lang="el-GR" sz="1000" b="1">
                <a:solidFill>
                  <a:srgbClr val="FFFFFF"/>
                </a:solidFill>
                <a:latin typeface="Trebuchet MS"/>
                <a:cs typeface="Arial"/>
              </a:rPr>
              <a:t>.</a:t>
            </a:r>
            <a:r>
              <a:rPr lang="en-GB" sz="1000" b="1">
                <a:solidFill>
                  <a:srgbClr val="FFFFFF"/>
                </a:solidFill>
                <a:latin typeface="Trebuchet MS"/>
                <a:cs typeface="Arial"/>
              </a:rPr>
              <a:t> </a:t>
            </a:r>
            <a:r>
              <a:rPr lang="el-GR" sz="1000" i="1">
                <a:solidFill>
                  <a:srgbClr val="FFFFFF"/>
                </a:solidFill>
                <a:latin typeface="Trebuchet MS"/>
                <a:cs typeface="Arial"/>
              </a:rPr>
              <a:t>Παράγοντας προερχόμενος από </a:t>
            </a:r>
            <a:r>
              <a:rPr lang="el-GR" sz="1000" i="1" err="1">
                <a:solidFill>
                  <a:srgbClr val="FFFFFF"/>
                </a:solidFill>
                <a:latin typeface="Trebuchet MS"/>
                <a:cs typeface="Arial"/>
              </a:rPr>
              <a:t>ινοβλάστες</a:t>
            </a:r>
            <a:r>
              <a:rPr lang="el-GR" sz="1000" i="1">
                <a:solidFill>
                  <a:srgbClr val="FFFFFF"/>
                </a:solidFill>
                <a:latin typeface="Trebuchet MS"/>
                <a:cs typeface="Arial"/>
              </a:rPr>
              <a:t>, που αναστέλλει τη σύνθεση μελανίνης</a:t>
            </a:r>
            <a:r>
              <a:rPr lang="en-GB" sz="1000" i="1">
                <a:solidFill>
                  <a:srgbClr val="FFFFFF"/>
                </a:solidFill>
                <a:latin typeface="Trebuchet MS"/>
                <a:cs typeface="Arial"/>
              </a:rPr>
              <a:t>. </a:t>
            </a:r>
            <a:r>
              <a:rPr lang="el-GR" sz="1000" i="1">
                <a:solidFill>
                  <a:srgbClr val="FFFFFF"/>
                </a:solidFill>
                <a:latin typeface="Trebuchet MS"/>
                <a:cs typeface="Arial"/>
              </a:rPr>
              <a:t>Το εκχύλισμα </a:t>
            </a:r>
            <a:r>
              <a:rPr lang="en-GB" sz="1000" i="1" err="1">
                <a:solidFill>
                  <a:srgbClr val="FFFFFF"/>
                </a:solidFill>
                <a:latin typeface="Trebuchet MS"/>
                <a:cs typeface="Arial"/>
              </a:rPr>
              <a:t>Cystoseira</a:t>
            </a:r>
            <a:r>
              <a:rPr lang="en-GB" sz="1000" i="1">
                <a:solidFill>
                  <a:srgbClr val="FFFFFF"/>
                </a:solidFill>
                <a:latin typeface="Trebuchet MS"/>
                <a:cs typeface="Arial"/>
              </a:rPr>
              <a:t> </a:t>
            </a:r>
            <a:r>
              <a:rPr lang="en-GB" sz="1000" i="1" err="1">
                <a:solidFill>
                  <a:srgbClr val="FFFFFF"/>
                </a:solidFill>
                <a:latin typeface="Trebuchet MS"/>
                <a:cs typeface="Arial"/>
              </a:rPr>
              <a:t>tamariscifolia</a:t>
            </a:r>
            <a:r>
              <a:rPr lang="en-GB" sz="1000" i="1">
                <a:solidFill>
                  <a:srgbClr val="FFFFFF"/>
                </a:solidFill>
                <a:latin typeface="Trebuchet MS"/>
                <a:cs typeface="Arial"/>
              </a:rPr>
              <a:t> </a:t>
            </a:r>
            <a:r>
              <a:rPr lang="el-GR" sz="1000" i="1">
                <a:solidFill>
                  <a:srgbClr val="FFFFFF"/>
                </a:solidFill>
                <a:latin typeface="Trebuchet MS"/>
                <a:cs typeface="Arial"/>
              </a:rPr>
              <a:t>βοηθά στη βελτίωση της έκφρασης του </a:t>
            </a:r>
            <a:r>
              <a:rPr lang="en-GB" sz="1000" i="1">
                <a:solidFill>
                  <a:srgbClr val="FFFFFF"/>
                </a:solidFill>
                <a:latin typeface="Trebuchet MS"/>
                <a:cs typeface="Arial"/>
              </a:rPr>
              <a:t>DKK1</a:t>
            </a:r>
            <a:r>
              <a:rPr lang="el-GR" sz="1000" i="1">
                <a:solidFill>
                  <a:srgbClr val="FFFFFF"/>
                </a:solidFill>
                <a:latin typeface="Trebuchet MS"/>
                <a:cs typeface="Arial"/>
              </a:rPr>
              <a:t>,</a:t>
            </a:r>
            <a:r>
              <a:rPr lang="en-GB" sz="1000" i="1">
                <a:solidFill>
                  <a:srgbClr val="FFFFFF"/>
                </a:solidFill>
                <a:latin typeface="Trebuchet MS"/>
                <a:cs typeface="Arial"/>
              </a:rPr>
              <a:t> </a:t>
            </a:r>
            <a:r>
              <a:rPr lang="el-GR" sz="1000" i="1">
                <a:solidFill>
                  <a:srgbClr val="FFFFFF"/>
                </a:solidFill>
                <a:latin typeface="Trebuchet MS"/>
                <a:cs typeface="Arial"/>
              </a:rPr>
              <a:t>για μείωση της </a:t>
            </a:r>
            <a:r>
              <a:rPr lang="el-GR" sz="1000" i="1" err="1">
                <a:solidFill>
                  <a:srgbClr val="FFFFFF"/>
                </a:solidFill>
                <a:latin typeface="Trebuchet MS"/>
                <a:cs typeface="Arial"/>
              </a:rPr>
              <a:t>υπερμελάγχρωσης</a:t>
            </a:r>
            <a:r>
              <a:rPr lang="en-GB" sz="1000" i="1">
                <a:solidFill>
                  <a:srgbClr val="FFFFFF"/>
                </a:solidFill>
                <a:latin typeface="Trebuchet MS"/>
                <a:cs typeface="Arial"/>
              </a:rPr>
              <a:t>.</a:t>
            </a:r>
            <a:endParaRPr lang="el-GR" sz="1000" i="1">
              <a:solidFill>
                <a:srgbClr val="FFFFFF"/>
              </a:solidFill>
              <a:latin typeface="Trebuchet MS"/>
              <a:cs typeface="Arial"/>
            </a:endParaRPr>
          </a:p>
          <a:p>
            <a:pPr marL="7620" algn="l">
              <a:lnSpc>
                <a:spcPct val="113000"/>
              </a:lnSpc>
              <a:spcBef>
                <a:spcPts val="200"/>
              </a:spcBef>
              <a:buFontTx/>
              <a:buChar char="&gt;"/>
              <a:tabLst>
                <a:tab pos="153988" algn="l"/>
              </a:tabLst>
            </a:pPr>
            <a:endParaRPr lang="el-GR" sz="1000" i="1">
              <a:solidFill>
                <a:srgbClr val="FFFFFF"/>
              </a:solidFill>
              <a:latin typeface="Trebuchet MS" panose="020B0703020202090204" pitchFamily="34" charset="0"/>
              <a:cs typeface="Arial"/>
            </a:endParaRPr>
          </a:p>
          <a:p>
            <a:pPr marL="7620" algn="l">
              <a:lnSpc>
                <a:spcPct val="113000"/>
              </a:lnSpc>
              <a:spcBef>
                <a:spcPts val="200"/>
              </a:spcBef>
              <a:buFontTx/>
              <a:buChar char="&gt;"/>
              <a:tabLst>
                <a:tab pos="153988" algn="l"/>
              </a:tabLst>
            </a:pPr>
            <a:r>
              <a:rPr lang="el-GR" sz="1000" b="1" i="1">
                <a:solidFill>
                  <a:srgbClr val="FFFFFF"/>
                </a:solidFill>
                <a:latin typeface="Trebuchet MS"/>
                <a:cs typeface="Arial"/>
              </a:rPr>
              <a:t> </a:t>
            </a:r>
            <a:r>
              <a:rPr lang="el-GR" sz="1000" b="1">
                <a:solidFill>
                  <a:srgbClr val="FFFFFF"/>
                </a:solidFill>
                <a:latin typeface="Trebuchet MS"/>
                <a:cs typeface="Arial"/>
              </a:rPr>
              <a:t>Φλεγμονή.</a:t>
            </a:r>
            <a:r>
              <a:rPr lang="en-GB" sz="1000" b="1">
                <a:solidFill>
                  <a:srgbClr val="FFFFFF"/>
                </a:solidFill>
                <a:latin typeface="Trebuchet MS"/>
                <a:cs typeface="Arial"/>
              </a:rPr>
              <a:t> </a:t>
            </a:r>
            <a:r>
              <a:rPr lang="el-GR" sz="1000" i="1">
                <a:solidFill>
                  <a:srgbClr val="FFFFFF"/>
                </a:solidFill>
                <a:latin typeface="Trebuchet MS"/>
                <a:cs typeface="Arial"/>
              </a:rPr>
              <a:t>Η ακτινοβολία </a:t>
            </a:r>
            <a:r>
              <a:rPr lang="en-US" sz="1000" i="1">
                <a:solidFill>
                  <a:srgbClr val="FFFFFF"/>
                </a:solidFill>
                <a:latin typeface="Trebuchet MS"/>
                <a:cs typeface="Arial"/>
              </a:rPr>
              <a:t>UV </a:t>
            </a:r>
            <a:r>
              <a:rPr lang="el-GR" sz="1000" i="1">
                <a:solidFill>
                  <a:srgbClr val="FFFFFF"/>
                </a:solidFill>
                <a:latin typeface="Trebuchet MS"/>
                <a:cs typeface="Arial"/>
              </a:rPr>
              <a:t>και άλλοι παράγοντες όπως η ρύπανση </a:t>
            </a:r>
            <a:r>
              <a:rPr lang="en-GB" sz="1000" i="1">
                <a:solidFill>
                  <a:srgbClr val="FFFFFF"/>
                </a:solidFill>
                <a:latin typeface="Trebuchet MS"/>
                <a:cs typeface="Arial"/>
              </a:rPr>
              <a:t> </a:t>
            </a:r>
            <a:r>
              <a:rPr lang="el-GR" sz="1000" i="1">
                <a:solidFill>
                  <a:srgbClr val="FFFFFF"/>
                </a:solidFill>
                <a:latin typeface="Trebuchet MS"/>
                <a:cs typeface="Arial"/>
              </a:rPr>
              <a:t>μπορεί να επάγουν την έκκριση μεσολαβητών που διεγείρουν τη </a:t>
            </a:r>
            <a:r>
              <a:rPr lang="el-GR" sz="1000" i="1" err="1">
                <a:solidFill>
                  <a:srgbClr val="FFFFFF"/>
                </a:solidFill>
                <a:latin typeface="Trebuchet MS"/>
                <a:cs typeface="Arial"/>
              </a:rPr>
              <a:t>μελανινογένεση</a:t>
            </a:r>
            <a:r>
              <a:rPr lang="en-GB" sz="1000" i="1">
                <a:solidFill>
                  <a:srgbClr val="FFFFFF"/>
                </a:solidFill>
                <a:latin typeface="Trebuchet MS"/>
                <a:cs typeface="Arial"/>
              </a:rPr>
              <a:t>.</a:t>
            </a:r>
            <a:r>
              <a:rPr lang="el-GR" sz="1000" i="1">
                <a:solidFill>
                  <a:srgbClr val="FFFFFF"/>
                </a:solidFill>
                <a:latin typeface="Trebuchet MS"/>
                <a:cs typeface="Arial"/>
              </a:rPr>
              <a:t> Η </a:t>
            </a:r>
            <a:r>
              <a:rPr lang="el-GR" sz="1000" i="1" err="1">
                <a:solidFill>
                  <a:srgbClr val="FFFFFF"/>
                </a:solidFill>
                <a:latin typeface="Trebuchet MS"/>
                <a:cs typeface="Arial"/>
              </a:rPr>
              <a:t>Νιασιναμίδη</a:t>
            </a:r>
            <a:r>
              <a:rPr lang="el-GR" sz="1000" i="1">
                <a:solidFill>
                  <a:srgbClr val="FFFFFF"/>
                </a:solidFill>
                <a:latin typeface="Trebuchet MS"/>
                <a:cs typeface="Arial"/>
              </a:rPr>
              <a:t> και το </a:t>
            </a:r>
            <a:r>
              <a:rPr lang="el-GR" sz="1000" i="1" err="1">
                <a:solidFill>
                  <a:srgbClr val="FFFFFF"/>
                </a:solidFill>
                <a:latin typeface="Trebuchet MS"/>
                <a:cs typeface="Arial"/>
              </a:rPr>
              <a:t>Γλυκυρριζικό</a:t>
            </a:r>
            <a:r>
              <a:rPr lang="el-GR" sz="1000" i="1">
                <a:solidFill>
                  <a:srgbClr val="FFFFFF"/>
                </a:solidFill>
                <a:latin typeface="Trebuchet MS"/>
                <a:cs typeface="Arial"/>
              </a:rPr>
              <a:t> </a:t>
            </a:r>
            <a:r>
              <a:rPr lang="el-GR" sz="1000" i="1" err="1">
                <a:solidFill>
                  <a:srgbClr val="FFFFFF"/>
                </a:solidFill>
                <a:latin typeface="Trebuchet MS"/>
                <a:cs typeface="Arial"/>
              </a:rPr>
              <a:t>Δικάλιο</a:t>
            </a:r>
            <a:r>
              <a:rPr lang="el-GR" sz="1000" i="1">
                <a:solidFill>
                  <a:srgbClr val="FFFFFF"/>
                </a:solidFill>
                <a:latin typeface="Trebuchet MS"/>
                <a:cs typeface="Arial"/>
              </a:rPr>
              <a:t> βοηθούν στη μείωση της φλεγμονής και, κατ’ επέκταση, της όψης των κηλίδων</a:t>
            </a:r>
            <a:r>
              <a:rPr lang="en-GB" sz="1000" i="1">
                <a:solidFill>
                  <a:srgbClr val="FFFFFF"/>
                </a:solidFill>
                <a:latin typeface="Trebuchet MS"/>
                <a:cs typeface="Arial"/>
              </a:rPr>
              <a:t>.</a:t>
            </a:r>
            <a:endParaRPr lang="el-GR" sz="1000" i="1">
              <a:solidFill>
                <a:srgbClr val="FFFFFF"/>
              </a:solidFill>
              <a:latin typeface="Trebuchet MS"/>
              <a:cs typeface="Arial"/>
            </a:endParaRPr>
          </a:p>
          <a:p>
            <a:pPr marL="7620" algn="l">
              <a:lnSpc>
                <a:spcPct val="113000"/>
              </a:lnSpc>
              <a:spcBef>
                <a:spcPts val="200"/>
              </a:spcBef>
              <a:buFontTx/>
              <a:buChar char="&gt;"/>
              <a:tabLst>
                <a:tab pos="153988" algn="l"/>
              </a:tabLst>
            </a:pPr>
            <a:endParaRPr lang="el-GR" sz="1000" i="1">
              <a:solidFill>
                <a:srgbClr val="FFFFFF"/>
              </a:solidFill>
              <a:latin typeface="Trebuchet MS" panose="020B0703020202090204" pitchFamily="34" charset="0"/>
              <a:cs typeface="Arial"/>
            </a:endParaRPr>
          </a:p>
          <a:p>
            <a:pPr marL="7620" algn="l" rtl="0">
              <a:lnSpc>
                <a:spcPct val="113000"/>
              </a:lnSpc>
              <a:spcBef>
                <a:spcPts val="200"/>
              </a:spcBef>
              <a:buFontTx/>
              <a:buChar char="&gt;"/>
              <a:tabLst>
                <a:tab pos="153988" algn="l"/>
              </a:tabLst>
            </a:pPr>
            <a:r>
              <a:rPr lang="el-GR" sz="1000" b="1" i="1">
                <a:solidFill>
                  <a:srgbClr val="FFFFFF"/>
                </a:solidFill>
                <a:latin typeface="Trebuchet MS"/>
                <a:cs typeface="Arial"/>
              </a:rPr>
              <a:t> </a:t>
            </a:r>
            <a:r>
              <a:rPr lang="el-GR" sz="1000" b="1">
                <a:solidFill>
                  <a:srgbClr val="FFFFFF"/>
                </a:solidFill>
                <a:latin typeface="Trebuchet MS"/>
                <a:cs typeface="Arial"/>
              </a:rPr>
              <a:t>Αντιοξειδωτική προστασία. </a:t>
            </a:r>
            <a:r>
              <a:rPr lang="el-GR" sz="1000" i="1">
                <a:solidFill>
                  <a:srgbClr val="FFFFFF"/>
                </a:solidFill>
                <a:latin typeface="Trebuchet MS"/>
                <a:cs typeface="Arial"/>
              </a:rPr>
              <a:t>Το οξειδωτικό στρες, το οποίο προκαλείται από την ακτινοβολία </a:t>
            </a:r>
            <a:r>
              <a:rPr lang="en-US" sz="1000" i="1">
                <a:solidFill>
                  <a:srgbClr val="FFFFFF"/>
                </a:solidFill>
                <a:latin typeface="Trebuchet MS"/>
                <a:cs typeface="Arial"/>
              </a:rPr>
              <a:t>UV </a:t>
            </a:r>
            <a:r>
              <a:rPr lang="el-GR" sz="1000" i="1">
                <a:solidFill>
                  <a:srgbClr val="FFFFFF"/>
                </a:solidFill>
                <a:latin typeface="Trebuchet MS"/>
                <a:cs typeface="Arial"/>
              </a:rPr>
              <a:t>και τη ρύπανση, παίζει επίσης ρόλο στη διέγερση των </a:t>
            </a:r>
            <a:r>
              <a:rPr lang="el-GR" sz="1000" i="1" err="1">
                <a:solidFill>
                  <a:srgbClr val="FFFFFF"/>
                </a:solidFill>
                <a:latin typeface="Trebuchet MS"/>
                <a:cs typeface="Arial"/>
              </a:rPr>
              <a:t>μελανοκυττάρων</a:t>
            </a:r>
            <a:r>
              <a:rPr lang="el-GR" sz="1000" i="1">
                <a:solidFill>
                  <a:srgbClr val="FFFFFF"/>
                </a:solidFill>
                <a:latin typeface="Trebuchet MS"/>
                <a:cs typeface="Arial"/>
              </a:rPr>
              <a:t>, των κυττάρων που είναι υπεύθυνα για την παραγωγή μελανίνης. Η </a:t>
            </a:r>
            <a:r>
              <a:rPr lang="el-GR" sz="1000" i="1" err="1">
                <a:solidFill>
                  <a:srgbClr val="FFFFFF"/>
                </a:solidFill>
                <a:latin typeface="Trebuchet MS"/>
                <a:cs typeface="Arial"/>
              </a:rPr>
              <a:t>καρνοσίνη</a:t>
            </a:r>
            <a:r>
              <a:rPr lang="el-GR" sz="1000" i="1">
                <a:solidFill>
                  <a:srgbClr val="FFFFFF"/>
                </a:solidFill>
                <a:latin typeface="Trebuchet MS"/>
                <a:cs typeface="Arial"/>
              </a:rPr>
              <a:t> μειώνει το οξειδωτικό στρες, απαλύνοντας τις κηλίδες.</a:t>
            </a:r>
          </a:p>
          <a:p>
            <a:pPr marL="7620" algn="l">
              <a:lnSpc>
                <a:spcPct val="113000"/>
              </a:lnSpc>
              <a:spcBef>
                <a:spcPts val="200"/>
              </a:spcBef>
              <a:buFontTx/>
              <a:buChar char="&gt;"/>
              <a:tabLst>
                <a:tab pos="153988" algn="l"/>
              </a:tabLst>
            </a:pPr>
            <a:endParaRPr lang="el-GR" sz="1000">
              <a:solidFill>
                <a:srgbClr val="FFFFFF"/>
              </a:solidFill>
              <a:latin typeface="Trebuchet MS" panose="020B0703020202090204" pitchFamily="34" charset="0"/>
              <a:cs typeface="Arial"/>
            </a:endParaRPr>
          </a:p>
          <a:p>
            <a:pPr marL="7620" algn="l" rtl="0">
              <a:lnSpc>
                <a:spcPct val="113000"/>
              </a:lnSpc>
              <a:spcBef>
                <a:spcPts val="200"/>
              </a:spcBef>
              <a:buFontTx/>
              <a:buChar char="&gt;"/>
              <a:tabLst>
                <a:tab pos="153988" algn="l"/>
              </a:tabLst>
            </a:pPr>
            <a:r>
              <a:rPr lang="el-GR" sz="1000" b="1">
                <a:solidFill>
                  <a:srgbClr val="FFFFFF"/>
                </a:solidFill>
                <a:latin typeface="Trebuchet MS"/>
                <a:cs typeface="Arial"/>
              </a:rPr>
              <a:t> </a:t>
            </a:r>
            <a:r>
              <a:rPr lang="el-GR" sz="1000" b="1" err="1">
                <a:solidFill>
                  <a:srgbClr val="FFFFFF"/>
                </a:solidFill>
                <a:latin typeface="Trebuchet MS"/>
                <a:cs typeface="Arial"/>
              </a:rPr>
              <a:t>Δερμοεπιδερμιδική</a:t>
            </a:r>
            <a:r>
              <a:rPr lang="el-GR" sz="1000" b="1">
                <a:solidFill>
                  <a:srgbClr val="FFFFFF"/>
                </a:solidFill>
                <a:latin typeface="Trebuchet MS"/>
                <a:cs typeface="Arial"/>
              </a:rPr>
              <a:t> σύναψη. </a:t>
            </a:r>
            <a:r>
              <a:rPr lang="el-GR" sz="1000" i="1">
                <a:solidFill>
                  <a:srgbClr val="FFFFFF"/>
                </a:solidFill>
                <a:latin typeface="Trebuchet MS"/>
                <a:cs typeface="Arial"/>
              </a:rPr>
              <a:t>Η </a:t>
            </a:r>
            <a:r>
              <a:rPr lang="el-GR" sz="1000" i="1" err="1">
                <a:solidFill>
                  <a:srgbClr val="FFFFFF"/>
                </a:solidFill>
                <a:latin typeface="Trebuchet MS"/>
                <a:cs typeface="Arial"/>
              </a:rPr>
              <a:t>φωτογήρανση</a:t>
            </a:r>
            <a:r>
              <a:rPr lang="el-GR" sz="1000" i="1">
                <a:solidFill>
                  <a:srgbClr val="FFFFFF"/>
                </a:solidFill>
                <a:latin typeface="Trebuchet MS"/>
                <a:cs typeface="Arial"/>
              </a:rPr>
              <a:t> μπορεί να διαταράξει τη λειτουργία της </a:t>
            </a:r>
            <a:r>
              <a:rPr lang="el-GR" sz="1000" i="1" err="1">
                <a:solidFill>
                  <a:srgbClr val="FFFFFF"/>
                </a:solidFill>
                <a:latin typeface="Trebuchet MS"/>
                <a:cs typeface="Arial"/>
              </a:rPr>
              <a:t>δερμοεπιδερμιδικής</a:t>
            </a:r>
            <a:r>
              <a:rPr lang="el-GR" sz="1000" i="1">
                <a:solidFill>
                  <a:srgbClr val="FFFFFF"/>
                </a:solidFill>
                <a:latin typeface="Trebuchet MS"/>
                <a:cs typeface="Arial"/>
              </a:rPr>
              <a:t> σύναψης, οδηγώντας σε εναπόθεση μελανίνης στο χόριο</a:t>
            </a:r>
            <a:r>
              <a:rPr lang="en-GB" sz="1000" i="1">
                <a:solidFill>
                  <a:srgbClr val="FFFFFF"/>
                </a:solidFill>
                <a:latin typeface="Trebuchet MS"/>
                <a:cs typeface="Arial"/>
              </a:rPr>
              <a:t>. </a:t>
            </a:r>
            <a:r>
              <a:rPr lang="el-GR" sz="1000" i="1">
                <a:solidFill>
                  <a:srgbClr val="FFFFFF"/>
                </a:solidFill>
                <a:latin typeface="Trebuchet MS"/>
                <a:cs typeface="Arial"/>
              </a:rPr>
              <a:t>Επομένως, είναι σημαντικό να ενισχυθεί αυτός ο φραγμός, για να αποφευχθεί η </a:t>
            </a:r>
            <a:r>
              <a:rPr lang="el-GR" sz="1000" i="1" err="1">
                <a:solidFill>
                  <a:srgbClr val="FFFFFF"/>
                </a:solidFill>
                <a:latin typeface="Trebuchet MS"/>
                <a:cs typeface="Arial"/>
              </a:rPr>
              <a:t>χοριακή</a:t>
            </a:r>
            <a:r>
              <a:rPr lang="el-GR" sz="1000" i="1">
                <a:solidFill>
                  <a:srgbClr val="FFFFFF"/>
                </a:solidFill>
                <a:latin typeface="Trebuchet MS"/>
                <a:cs typeface="Arial"/>
              </a:rPr>
              <a:t> </a:t>
            </a:r>
            <a:r>
              <a:rPr lang="el-GR" sz="1000" i="1" err="1">
                <a:solidFill>
                  <a:srgbClr val="FFFFFF"/>
                </a:solidFill>
                <a:latin typeface="Trebuchet MS"/>
                <a:cs typeface="Arial"/>
              </a:rPr>
              <a:t>υπερμελάγχρωση</a:t>
            </a:r>
            <a:r>
              <a:rPr lang="el-GR" sz="1000" i="1">
                <a:solidFill>
                  <a:srgbClr val="FFFFFF"/>
                </a:solidFill>
                <a:latin typeface="Trebuchet MS"/>
                <a:cs typeface="Arial"/>
              </a:rPr>
              <a:t> που είναι πιο δύσκολο να αντιμετωπιστεί. Ο </a:t>
            </a:r>
            <a:r>
              <a:rPr lang="el-GR" sz="1000" i="1" err="1">
                <a:solidFill>
                  <a:srgbClr val="FFFFFF"/>
                </a:solidFill>
                <a:latin typeface="Trebuchet MS"/>
                <a:cs typeface="Arial"/>
              </a:rPr>
              <a:t>παλμιτικός</a:t>
            </a:r>
            <a:r>
              <a:rPr lang="el-GR" sz="1000" i="1">
                <a:solidFill>
                  <a:srgbClr val="FFFFFF"/>
                </a:solidFill>
                <a:latin typeface="Trebuchet MS"/>
                <a:cs typeface="Arial"/>
              </a:rPr>
              <a:t> </a:t>
            </a:r>
            <a:r>
              <a:rPr lang="el-GR" sz="1000" i="1" err="1">
                <a:solidFill>
                  <a:srgbClr val="FFFFFF"/>
                </a:solidFill>
                <a:latin typeface="Trebuchet MS"/>
                <a:cs typeface="Arial"/>
              </a:rPr>
              <a:t>Ρετινυλεστέρας</a:t>
            </a:r>
            <a:r>
              <a:rPr lang="el-GR" sz="1000" i="1">
                <a:solidFill>
                  <a:srgbClr val="FFFFFF"/>
                </a:solidFill>
                <a:latin typeface="Trebuchet MS"/>
                <a:cs typeface="Arial"/>
              </a:rPr>
              <a:t> βοηθά στην ενίσχυση της </a:t>
            </a:r>
            <a:r>
              <a:rPr lang="el-GR" sz="1000" i="1" err="1">
                <a:solidFill>
                  <a:srgbClr val="FFFFFF"/>
                </a:solidFill>
                <a:latin typeface="Trebuchet MS"/>
                <a:cs typeface="Arial"/>
              </a:rPr>
              <a:t>δερμοεπιδερμιδικής</a:t>
            </a:r>
            <a:r>
              <a:rPr lang="el-GR" sz="1000" i="1">
                <a:solidFill>
                  <a:srgbClr val="FFFFFF"/>
                </a:solidFill>
                <a:latin typeface="Trebuchet MS"/>
                <a:cs typeface="Arial"/>
              </a:rPr>
              <a:t> σύναψης, καθώς και στην </a:t>
            </a:r>
            <a:r>
              <a:rPr lang="el-GR" sz="1000" i="1" strike="sngStrike" err="1">
                <a:solidFill>
                  <a:srgbClr val="FFFFFF"/>
                </a:solidFill>
                <a:latin typeface="Trebuchet MS"/>
                <a:cs typeface="Arial"/>
              </a:rPr>
              <a:t>επιδερμιδική</a:t>
            </a:r>
            <a:r>
              <a:rPr lang="el-GR" sz="1000" i="1">
                <a:solidFill>
                  <a:srgbClr val="FFFFFF"/>
                </a:solidFill>
                <a:latin typeface="Trebuchet MS"/>
                <a:cs typeface="Arial"/>
              </a:rPr>
              <a:t> κυτταρική ανανέωση </a:t>
            </a:r>
            <a:r>
              <a:rPr lang="el-GR" sz="1000" i="1">
                <a:solidFill>
                  <a:schemeClr val="bg1"/>
                </a:solidFill>
                <a:latin typeface="Trebuchet MS"/>
                <a:cs typeface="Arial"/>
              </a:rPr>
              <a:t>στην επιδερμίδα</a:t>
            </a:r>
            <a:r>
              <a:rPr lang="el-GR" sz="1000" i="1">
                <a:solidFill>
                  <a:srgbClr val="FFFFFF"/>
                </a:solidFill>
                <a:latin typeface="Trebuchet MS"/>
                <a:cs typeface="Arial"/>
              </a:rPr>
              <a:t>.</a:t>
            </a:r>
            <a:br>
              <a:rPr lang="el-GR" sz="1000" i="1">
                <a:latin typeface="Trebuchet MS"/>
                <a:cs typeface="Arial"/>
              </a:rPr>
            </a:br>
            <a:endParaRPr lang="el-GR" sz="1000" i="1">
              <a:solidFill>
                <a:srgbClr val="FFFFFF"/>
              </a:solidFill>
              <a:latin typeface="Trebuchet MS"/>
              <a:cs typeface="Arial"/>
            </a:endParaRPr>
          </a:p>
          <a:p>
            <a:pPr marL="7620" algn="l">
              <a:lnSpc>
                <a:spcPct val="113000"/>
              </a:lnSpc>
              <a:spcBef>
                <a:spcPts val="200"/>
              </a:spcBef>
              <a:buFontTx/>
              <a:buChar char="&gt;"/>
              <a:tabLst>
                <a:tab pos="153988" algn="l"/>
              </a:tabLst>
            </a:pPr>
            <a:r>
              <a:rPr lang="el-GR" sz="1000" b="1" i="1">
                <a:solidFill>
                  <a:srgbClr val="FFFFFF"/>
                </a:solidFill>
                <a:latin typeface="Trebuchet MS"/>
                <a:cs typeface="Arial"/>
              </a:rPr>
              <a:t> </a:t>
            </a:r>
            <a:r>
              <a:rPr lang="el-GR" sz="1000" b="1">
                <a:solidFill>
                  <a:srgbClr val="FFFFFF"/>
                </a:solidFill>
                <a:latin typeface="Trebuchet MS"/>
                <a:cs typeface="Arial"/>
              </a:rPr>
              <a:t>Ανανέωση &amp; απολέπιση επιδερμίδας. </a:t>
            </a:r>
            <a:r>
              <a:rPr lang="el-GR" sz="1000" i="1">
                <a:solidFill>
                  <a:srgbClr val="FFFFFF"/>
                </a:solidFill>
                <a:latin typeface="Trebuchet MS"/>
                <a:cs typeface="Arial"/>
              </a:rPr>
              <a:t>Η επιτάχυνση της κυτταρικής ανανέωσης της επιδερμίδας συμβάλλει στην απομάκρυνση της περίσσειας μελανίνης. Το </a:t>
            </a:r>
            <a:r>
              <a:rPr lang="en-GB" sz="1000" i="1">
                <a:solidFill>
                  <a:srgbClr val="FFFFFF"/>
                </a:solidFill>
                <a:latin typeface="Trebuchet MS"/>
                <a:cs typeface="Arial"/>
              </a:rPr>
              <a:t>LHA </a:t>
            </a:r>
            <a:r>
              <a:rPr lang="el-GR" sz="1000" i="1">
                <a:solidFill>
                  <a:srgbClr val="FFFFFF"/>
                </a:solidFill>
                <a:latin typeface="Trebuchet MS"/>
                <a:cs typeface="Arial"/>
              </a:rPr>
              <a:t>και ο </a:t>
            </a:r>
            <a:r>
              <a:rPr lang="el-GR" sz="1000" i="1" err="1">
                <a:solidFill>
                  <a:srgbClr val="FFFFFF"/>
                </a:solidFill>
                <a:latin typeface="Trebuchet MS"/>
                <a:cs typeface="Arial"/>
              </a:rPr>
              <a:t>παλμιτικός</a:t>
            </a:r>
            <a:r>
              <a:rPr lang="el-GR" sz="1000" i="1">
                <a:solidFill>
                  <a:srgbClr val="FFFFFF"/>
                </a:solidFill>
                <a:latin typeface="Trebuchet MS"/>
                <a:cs typeface="Arial"/>
              </a:rPr>
              <a:t> </a:t>
            </a:r>
            <a:r>
              <a:rPr lang="el-GR" sz="1000" i="1" err="1">
                <a:solidFill>
                  <a:srgbClr val="FFFFFF"/>
                </a:solidFill>
                <a:latin typeface="Trebuchet MS"/>
                <a:cs typeface="Arial"/>
              </a:rPr>
              <a:t>Ρετινυλεστέρας</a:t>
            </a:r>
            <a:r>
              <a:rPr lang="el-GR" sz="1000" i="1">
                <a:solidFill>
                  <a:srgbClr val="FFFFFF"/>
                </a:solidFill>
                <a:latin typeface="Trebuchet MS"/>
                <a:cs typeface="Arial"/>
              </a:rPr>
              <a:t> βοηθούν στην απολέπιση της επιδερμίδας και βελτιώνουν την κυτταρική ανανέωση, για διόρθωση των κηλίδων.</a:t>
            </a:r>
            <a:r>
              <a:rPr lang="en-GB" sz="1000" i="1">
                <a:solidFill>
                  <a:srgbClr val="FFFFFF"/>
                </a:solidFill>
                <a:latin typeface="Trebuchet MS"/>
                <a:cs typeface="Arial"/>
              </a:rPr>
              <a:t> </a:t>
            </a:r>
            <a:endParaRPr sz="1000">
              <a:latin typeface="Trebuchet MS" panose="020B0703020202090204" pitchFamily="34" charset="0"/>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559992" y="0"/>
            <a:ext cx="7559993" cy="10692003"/>
          </a:xfrm>
          <a:prstGeom prst="rect">
            <a:avLst/>
          </a:prstGeom>
        </p:spPr>
      </p:pic>
      <p:sp>
        <p:nvSpPr>
          <p:cNvPr id="3" name="object 3"/>
          <p:cNvSpPr txBox="1"/>
          <p:nvPr/>
        </p:nvSpPr>
        <p:spPr>
          <a:xfrm>
            <a:off x="635298" y="463605"/>
            <a:ext cx="5479752" cy="3301994"/>
          </a:xfrm>
          <a:prstGeom prst="rect">
            <a:avLst/>
          </a:prstGeom>
        </p:spPr>
        <p:txBody>
          <a:bodyPr vert="horz" wrap="square" lIns="0" tIns="139065" rIns="0" bIns="0" rtlCol="0">
            <a:spAutoFit/>
          </a:bodyPr>
          <a:lstStyle/>
          <a:p>
            <a:pPr marL="12700" marR="15240">
              <a:lnSpc>
                <a:spcPct val="72300"/>
              </a:lnSpc>
              <a:spcBef>
                <a:spcPts val="1095"/>
              </a:spcBef>
            </a:pPr>
            <a:r>
              <a:rPr lang="el-GR" sz="3000" b="1">
                <a:latin typeface="Trebuchet MS" panose="020B0703020202090204" pitchFamily="34" charset="0"/>
                <a:cs typeface="Arial"/>
              </a:rPr>
              <a:t>ΚΛΙΝΙΚΩΣ ΑΠΟΔΕΔΕΙΓΜΕΝΗ ΔΡΑΣΗ ΣΕ ΟΛΟΥΣ ΤΟΥΣ ΤΟΝΟΥΣ ΔΕΡΜΑΤΟΣ</a:t>
            </a:r>
            <a:r>
              <a:rPr sz="3000" b="1">
                <a:latin typeface="Trebuchet MS" panose="020B0703020202090204" pitchFamily="34" charset="0"/>
                <a:cs typeface="Arial"/>
              </a:rPr>
              <a:t> </a:t>
            </a:r>
            <a:r>
              <a:rPr lang="el-GR" sz="3000">
                <a:latin typeface="Trebuchet MS" panose="020B0703020202090204" pitchFamily="34" charset="0"/>
                <a:cs typeface="Arial"/>
              </a:rPr>
              <a:t>ΕΝΤΥΠΩΣΙΑΚΑ ΑΠΟΤΕΛΕΣΜΑΤΑ ΑΚΟΜΑ ΚΑΙ ΣΤΙΣ ΠΙΟ </a:t>
            </a:r>
          </a:p>
          <a:p>
            <a:pPr marL="12700" marR="15240">
              <a:lnSpc>
                <a:spcPct val="72300"/>
              </a:lnSpc>
            </a:pPr>
            <a:r>
              <a:rPr lang="el-GR" sz="3000">
                <a:latin typeface="Trebuchet MS" panose="020B0703020202090204" pitchFamily="34" charset="0"/>
                <a:cs typeface="Arial"/>
              </a:rPr>
              <a:t>ΕΠΙΜΟΝΕΣ ΚΗΛΙΔΕΣ</a:t>
            </a:r>
            <a:endParaRPr sz="3000">
              <a:latin typeface="Trebuchet MS" panose="020B0703020202090204" pitchFamily="34" charset="0"/>
              <a:cs typeface="Arial"/>
            </a:endParaRPr>
          </a:p>
          <a:p>
            <a:pPr marL="12700" marR="1949450">
              <a:lnSpc>
                <a:spcPct val="113700"/>
              </a:lnSpc>
              <a:spcBef>
                <a:spcPts val="1725"/>
              </a:spcBef>
            </a:pPr>
            <a:r>
              <a:rPr lang="el-GR" sz="1100">
                <a:latin typeface="Trebuchet MS" panose="020B0703020202090204" pitchFamily="34" charset="0"/>
                <a:cs typeface="Arial"/>
              </a:rPr>
              <a:t>Το </a:t>
            </a:r>
            <a:r>
              <a:rPr lang="en-GB" sz="1100" b="1">
                <a:latin typeface="Trebuchet MS" panose="020B0703020202090204" pitchFamily="34" charset="0"/>
                <a:cs typeface="Arial"/>
              </a:rPr>
              <a:t>MELA B3 </a:t>
            </a:r>
            <a:r>
              <a:rPr lang="el-GR" sz="1100">
                <a:latin typeface="Trebuchet MS" panose="020B0703020202090204" pitchFamily="34" charset="0"/>
                <a:cs typeface="Arial"/>
              </a:rPr>
              <a:t>σέβεται τη φυσική διαδικασία παραγωγής μελανίνης και, άρα, τη φυσική ομορφιά του δέρματος, με κλινικώς αποδεδειγμένη αποτελεσματικότητα σε όλους τους τόνους και τους τύπους δέρματος, συμπεριλαμβανομένου του ευαίσθητου δέρματος.</a:t>
            </a:r>
            <a:endParaRPr sz="1100">
              <a:latin typeface="Trebuchet MS" panose="020B0703020202090204" pitchFamily="34" charset="0"/>
              <a:cs typeface="Arial"/>
            </a:endParaRPr>
          </a:p>
        </p:txBody>
      </p:sp>
      <p:sp>
        <p:nvSpPr>
          <p:cNvPr id="4" name="object 4"/>
          <p:cNvSpPr txBox="1"/>
          <p:nvPr/>
        </p:nvSpPr>
        <p:spPr>
          <a:xfrm>
            <a:off x="636405" y="3903521"/>
            <a:ext cx="2965151" cy="1359411"/>
          </a:xfrm>
          <a:prstGeom prst="rect">
            <a:avLst/>
          </a:prstGeom>
        </p:spPr>
        <p:txBody>
          <a:bodyPr vert="horz" wrap="square" lIns="0" tIns="35560" rIns="0" bIns="0" rtlCol="0">
            <a:spAutoFit/>
          </a:bodyPr>
          <a:lstStyle/>
          <a:p>
            <a:pPr marL="12700">
              <a:lnSpc>
                <a:spcPct val="113000"/>
              </a:lnSpc>
              <a:spcBef>
                <a:spcPts val="280"/>
              </a:spcBef>
            </a:pPr>
            <a:r>
              <a:rPr lang="el-GR" sz="1100">
                <a:latin typeface="Trebuchet MS" panose="020B0703020202090204" pitchFamily="34" charset="0"/>
                <a:cs typeface="Arial"/>
              </a:rPr>
              <a:t>Δοκιμασμένο σε όλους τους </a:t>
            </a:r>
            <a:r>
              <a:rPr lang="el-GR" sz="1100" err="1">
                <a:latin typeface="Trebuchet MS" panose="020B0703020202090204" pitchFamily="34" charset="0"/>
                <a:cs typeface="Arial"/>
              </a:rPr>
              <a:t>φωτότυπους</a:t>
            </a:r>
            <a:r>
              <a:rPr lang="el-GR" sz="1100">
                <a:latin typeface="Trebuchet MS" panose="020B0703020202090204" pitchFamily="34" charset="0"/>
                <a:cs typeface="Arial"/>
              </a:rPr>
              <a:t> και όλες τις μορφές μελαγχρωματικών διαταραχών –π.χ. κηλίδες γήρανσης, κηλίδες από τον ήλιο</a:t>
            </a:r>
            <a:r>
              <a:rPr sz="1100">
                <a:latin typeface="Trebuchet MS" panose="020B0703020202090204" pitchFamily="34" charset="0"/>
                <a:cs typeface="Arial"/>
              </a:rPr>
              <a:t>, </a:t>
            </a:r>
            <a:r>
              <a:rPr lang="el-GR" sz="1100">
                <a:latin typeface="Trebuchet MS" panose="020B0703020202090204" pitchFamily="34" charset="0"/>
                <a:cs typeface="Arial"/>
              </a:rPr>
              <a:t>σημάδια ακμής, ακόμα και δύσκολες περιπτώσεις.</a:t>
            </a:r>
            <a:r>
              <a:rPr sz="1100">
                <a:latin typeface="Trebuchet MS" panose="020B0703020202090204" pitchFamily="34" charset="0"/>
                <a:cs typeface="Arial"/>
              </a:rPr>
              <a:t> </a:t>
            </a:r>
            <a:r>
              <a:rPr lang="el-GR" sz="1100">
                <a:latin typeface="Trebuchet MS" panose="020B0703020202090204" pitchFamily="34" charset="0"/>
                <a:cs typeface="Arial"/>
              </a:rPr>
              <a:t>Το </a:t>
            </a:r>
            <a:r>
              <a:rPr sz="1100" b="1">
                <a:latin typeface="Trebuchet MS" panose="020B0703020202090204" pitchFamily="34" charset="0"/>
                <a:cs typeface="Arial"/>
              </a:rPr>
              <a:t>MELA B3 </a:t>
            </a:r>
            <a:r>
              <a:rPr lang="el-GR" sz="1100">
                <a:latin typeface="Trebuchet MS" panose="020B0703020202090204" pitchFamily="34" charset="0"/>
                <a:cs typeface="Arial"/>
              </a:rPr>
              <a:t>εξασφαλίζει ορατά αποτελέσματα, όπως φαίνεται και στις εικόνες πριν/μετά.</a:t>
            </a:r>
            <a:r>
              <a:rPr sz="1100">
                <a:latin typeface="Trebuchet MS" panose="020B0703020202090204" pitchFamily="34" charset="0"/>
                <a:cs typeface="Arial"/>
              </a:rPr>
              <a:t> </a:t>
            </a:r>
          </a:p>
        </p:txBody>
      </p:sp>
      <p:sp>
        <p:nvSpPr>
          <p:cNvPr id="5" name="object 5"/>
          <p:cNvSpPr txBox="1"/>
          <p:nvPr/>
        </p:nvSpPr>
        <p:spPr>
          <a:xfrm>
            <a:off x="12328100" y="347598"/>
            <a:ext cx="1968500" cy="357342"/>
          </a:xfrm>
          <a:prstGeom prst="rect">
            <a:avLst/>
          </a:prstGeom>
        </p:spPr>
        <p:txBody>
          <a:bodyPr vert="horz" wrap="square" lIns="0" tIns="12700" rIns="0" bIns="0" rtlCol="0">
            <a:spAutoFit/>
          </a:bodyPr>
          <a:lstStyle/>
          <a:p>
            <a:pPr marL="12700" marR="5080" algn="l">
              <a:lnSpc>
                <a:spcPct val="116700"/>
              </a:lnSpc>
              <a:spcBef>
                <a:spcPts val="100"/>
              </a:spcBef>
            </a:pPr>
            <a:r>
              <a:rPr lang="el-GR" sz="1000" b="1">
                <a:solidFill>
                  <a:srgbClr val="009FE3"/>
                </a:solidFill>
                <a:latin typeface="Trebuchet MS" panose="020B0703020202090204" pitchFamily="34" charset="0"/>
                <a:cs typeface="Arial"/>
              </a:rPr>
              <a:t>ΜΕ ΤΟ ΙΔΙΟ ΑΡΩΜΑ-ΥΠΟΓΡΑΦΗ, ΚΑΙ ΑΚΟΜΑ ΠΙΟ ΥΠΕΡΟΧΗ ΥΦΗ</a:t>
            </a:r>
            <a:endParaRPr sz="1000">
              <a:latin typeface="Trebuchet MS" panose="020B0703020202090204" pitchFamily="34" charset="0"/>
              <a:cs typeface="Arial"/>
            </a:endParaRPr>
          </a:p>
        </p:txBody>
      </p:sp>
      <p:sp>
        <p:nvSpPr>
          <p:cNvPr id="6" name="object 6"/>
          <p:cNvSpPr txBox="1"/>
          <p:nvPr/>
        </p:nvSpPr>
        <p:spPr>
          <a:xfrm>
            <a:off x="12328100" y="893811"/>
            <a:ext cx="2549950" cy="5949642"/>
          </a:xfrm>
          <a:prstGeom prst="rect">
            <a:avLst/>
          </a:prstGeom>
        </p:spPr>
        <p:txBody>
          <a:bodyPr vert="horz" wrap="square" lIns="0" tIns="12700" rIns="0" bIns="0" rtlCol="0" anchor="t">
            <a:spAutoFit/>
          </a:bodyPr>
          <a:lstStyle/>
          <a:p>
            <a:pPr marL="12700" marR="344805">
              <a:lnSpc>
                <a:spcPct val="113000"/>
              </a:lnSpc>
              <a:spcBef>
                <a:spcPts val="100"/>
              </a:spcBef>
            </a:pPr>
            <a:r>
              <a:rPr lang="el-GR" sz="1000">
                <a:solidFill>
                  <a:srgbClr val="FFFFFF"/>
                </a:solidFill>
                <a:latin typeface="Trebuchet MS"/>
                <a:cs typeface="Arial"/>
              </a:rPr>
              <a:t>Για να διασφαλίζεται η ολοκλήρωση της θεραπείας και, επομένως, η βέλτιστη αποτελεσματικότητα του προϊόντος, το κλειδί είναι η εμπειρία εφαρμογής</a:t>
            </a:r>
            <a:r>
              <a:rPr sz="1000">
                <a:solidFill>
                  <a:srgbClr val="FFFFFF"/>
                </a:solidFill>
                <a:latin typeface="Trebuchet MS"/>
                <a:cs typeface="Arial"/>
              </a:rPr>
              <a:t>. </a:t>
            </a:r>
            <a:r>
              <a:rPr lang="el-GR" sz="1000">
                <a:solidFill>
                  <a:srgbClr val="FFFFFF"/>
                </a:solidFill>
                <a:latin typeface="Trebuchet MS"/>
                <a:cs typeface="Arial"/>
              </a:rPr>
              <a:t>Το </a:t>
            </a:r>
            <a:r>
              <a:rPr lang="en-GB" sz="1000" b="1">
                <a:solidFill>
                  <a:srgbClr val="FFFFFF"/>
                </a:solidFill>
                <a:latin typeface="Trebuchet MS"/>
                <a:cs typeface="Arial"/>
              </a:rPr>
              <a:t>MELA B3</a:t>
            </a:r>
            <a:r>
              <a:rPr lang="en-GB" sz="1000" b="1">
                <a:latin typeface="Trebuchet MS"/>
                <a:cs typeface="Arial"/>
              </a:rPr>
              <a:t> </a:t>
            </a:r>
            <a:r>
              <a:rPr lang="el-GR" sz="1000">
                <a:solidFill>
                  <a:srgbClr val="FFFFFF"/>
                </a:solidFill>
                <a:latin typeface="Trebuchet MS"/>
                <a:cs typeface="Arial"/>
              </a:rPr>
              <a:t>έχει πράσινο λουλουδάτο άρωμα –την ίδια οσφρητική υπογραφή με τον προκάτοχό του, το </a:t>
            </a:r>
            <a:r>
              <a:rPr sz="1000">
                <a:solidFill>
                  <a:srgbClr val="FFFFFF"/>
                </a:solidFill>
                <a:latin typeface="Trebuchet MS"/>
                <a:cs typeface="Arial"/>
              </a:rPr>
              <a:t>Pure Niacinamide 1</a:t>
            </a:r>
            <a:r>
              <a:rPr lang="el-GR" sz="1000">
                <a:solidFill>
                  <a:srgbClr val="FFFFFF"/>
                </a:solidFill>
                <a:latin typeface="Trebuchet MS"/>
                <a:cs typeface="Arial"/>
              </a:rPr>
              <a:t>0. Το άρωμα αυτό έχει πράσινες και υδάτινες νότες κορυφής, λουλουδάτους τόνους και νότες αχλαδιού στην καρδιά, και νότες μόσχων και ηλιοτροπίου στη βάση</a:t>
            </a:r>
            <a:r>
              <a:rPr sz="1000">
                <a:solidFill>
                  <a:srgbClr val="FFFFFF"/>
                </a:solidFill>
                <a:latin typeface="Trebuchet MS"/>
                <a:cs typeface="Arial"/>
              </a:rPr>
              <a:t>.</a:t>
            </a:r>
            <a:r>
              <a:rPr lang="el-GR" sz="1000">
                <a:latin typeface="Trebuchet MS"/>
                <a:cs typeface="Arial"/>
              </a:rPr>
              <a:t> </a:t>
            </a:r>
            <a:r>
              <a:rPr lang="el-GR" sz="1000">
                <a:solidFill>
                  <a:srgbClr val="FFFFFF"/>
                </a:solidFill>
                <a:latin typeface="Trebuchet MS"/>
                <a:cs typeface="Arial"/>
              </a:rPr>
              <a:t>Το άρωμα έχει ελεγχθεί για αλλεργίες σύμφωνα με τα αυστηρότερα πρότυπα. </a:t>
            </a:r>
            <a:endParaRPr lang="el-GR" sz="1000">
              <a:solidFill>
                <a:srgbClr val="FFFFFF"/>
              </a:solidFill>
              <a:latin typeface="Trebuchet MS" panose="020B0703020202090204" pitchFamily="34" charset="0"/>
              <a:cs typeface="Arial"/>
            </a:endParaRPr>
          </a:p>
          <a:p>
            <a:pPr marL="12700" marR="344805">
              <a:lnSpc>
                <a:spcPct val="113000"/>
              </a:lnSpc>
              <a:spcBef>
                <a:spcPts val="100"/>
              </a:spcBef>
            </a:pPr>
            <a:r>
              <a:rPr lang="el-GR" sz="1000">
                <a:solidFill>
                  <a:srgbClr val="FFFFFF"/>
                </a:solidFill>
                <a:latin typeface="Trebuchet MS"/>
                <a:cs typeface="Arial"/>
              </a:rPr>
              <a:t>Απολαυστική υφή, ευχάριστο άρωμα: το κλειδί για την τήρηση της </a:t>
            </a:r>
            <a:r>
              <a:rPr lang="el-GR" sz="1000">
                <a:solidFill>
                  <a:schemeClr val="bg1"/>
                </a:solidFill>
                <a:latin typeface="Trebuchet MS"/>
                <a:cs typeface="Arial"/>
              </a:rPr>
              <a:t>αγωγής</a:t>
            </a:r>
            <a:r>
              <a:rPr lang="el-GR" sz="1000">
                <a:solidFill>
                  <a:srgbClr val="00B050"/>
                </a:solidFill>
                <a:latin typeface="Trebuchet MS"/>
                <a:cs typeface="Arial"/>
              </a:rPr>
              <a:t> </a:t>
            </a:r>
            <a:r>
              <a:rPr lang="el-GR" sz="1000">
                <a:solidFill>
                  <a:srgbClr val="FFFFFF"/>
                </a:solidFill>
                <a:latin typeface="Trebuchet MS"/>
                <a:cs typeface="Arial"/>
              </a:rPr>
              <a:t>και αυτό που κάνει τη διαφορά έναντι άλλων προϊόντων αναφοράς ενάντια στην </a:t>
            </a:r>
            <a:r>
              <a:rPr lang="el-GR" sz="1000" err="1">
                <a:solidFill>
                  <a:srgbClr val="FFFFFF"/>
                </a:solidFill>
                <a:latin typeface="Trebuchet MS"/>
                <a:cs typeface="Arial"/>
              </a:rPr>
              <a:t>υπερμελάγχρωση</a:t>
            </a:r>
            <a:r>
              <a:rPr sz="1000">
                <a:solidFill>
                  <a:srgbClr val="FFFFFF"/>
                </a:solidFill>
                <a:latin typeface="Trebuchet MS"/>
                <a:cs typeface="Arial"/>
              </a:rPr>
              <a:t>.</a:t>
            </a:r>
            <a:endParaRPr lang="el-GR" sz="1000">
              <a:solidFill>
                <a:srgbClr val="FFFFFF"/>
              </a:solidFill>
              <a:latin typeface="Trebuchet MS"/>
              <a:cs typeface="Arial"/>
            </a:endParaRPr>
          </a:p>
          <a:p>
            <a:pPr marL="12700" marR="344805">
              <a:lnSpc>
                <a:spcPct val="113000"/>
              </a:lnSpc>
              <a:spcBef>
                <a:spcPts val="100"/>
              </a:spcBef>
            </a:pPr>
            <a:endParaRPr lang="el-GR" sz="1000">
              <a:solidFill>
                <a:srgbClr val="FFFFFF"/>
              </a:solidFill>
              <a:latin typeface="Trebuchet MS" panose="020B0703020202090204" pitchFamily="34" charset="0"/>
              <a:cs typeface="Arial"/>
            </a:endParaRPr>
          </a:p>
          <a:p>
            <a:pPr marL="12700" marR="344805">
              <a:lnSpc>
                <a:spcPct val="113000"/>
              </a:lnSpc>
              <a:spcBef>
                <a:spcPts val="100"/>
              </a:spcBef>
            </a:pPr>
            <a:r>
              <a:rPr lang="el-GR" sz="1000">
                <a:solidFill>
                  <a:srgbClr val="FFFFFF"/>
                </a:solidFill>
                <a:latin typeface="Trebuchet MS"/>
                <a:cs typeface="Arial"/>
              </a:rPr>
              <a:t>Για να είναι αντάξιο της μεγαλύτερης επανάστασης στην αντιμετώπιση της </a:t>
            </a:r>
            <a:r>
              <a:rPr lang="el-GR" sz="1000" err="1">
                <a:solidFill>
                  <a:srgbClr val="FFFFFF"/>
                </a:solidFill>
                <a:latin typeface="Trebuchet MS"/>
                <a:cs typeface="Arial"/>
              </a:rPr>
              <a:t>υπερμελάγχρωσης</a:t>
            </a:r>
            <a:r>
              <a:rPr lang="en-GB" sz="1000">
                <a:solidFill>
                  <a:srgbClr val="FFFFFF"/>
                </a:solidFill>
                <a:latin typeface="Trebuchet MS"/>
                <a:cs typeface="Arial"/>
              </a:rPr>
              <a:t>, </a:t>
            </a:r>
            <a:r>
              <a:rPr lang="el-GR" sz="1000">
                <a:solidFill>
                  <a:srgbClr val="FFFFFF"/>
                </a:solidFill>
                <a:latin typeface="Trebuchet MS"/>
                <a:cs typeface="Arial"/>
              </a:rPr>
              <a:t>το </a:t>
            </a:r>
            <a:r>
              <a:rPr lang="en-GB" sz="1000" b="1">
                <a:solidFill>
                  <a:srgbClr val="FFFFFF"/>
                </a:solidFill>
                <a:latin typeface="Trebuchet MS"/>
                <a:cs typeface="Arial"/>
              </a:rPr>
              <a:t>MELA</a:t>
            </a:r>
            <a:r>
              <a:rPr lang="en-GB" sz="1000">
                <a:latin typeface="Trebuchet MS"/>
                <a:cs typeface="Arial"/>
              </a:rPr>
              <a:t> </a:t>
            </a:r>
            <a:r>
              <a:rPr lang="en-GB" sz="1000" b="1">
                <a:solidFill>
                  <a:srgbClr val="FFFFFF"/>
                </a:solidFill>
                <a:latin typeface="Trebuchet MS"/>
                <a:cs typeface="Arial"/>
              </a:rPr>
              <a:t>B3 </a:t>
            </a:r>
            <a:r>
              <a:rPr lang="el-GR" sz="1000">
                <a:solidFill>
                  <a:srgbClr val="FFFFFF"/>
                </a:solidFill>
                <a:latin typeface="Trebuchet MS"/>
                <a:cs typeface="Arial"/>
              </a:rPr>
              <a:t>σχεδιάστηκε με νέα, υπέροχη υφή, πιο </a:t>
            </a:r>
            <a:r>
              <a:rPr lang="el-GR" sz="1000" err="1">
                <a:solidFill>
                  <a:srgbClr val="FFFFFF"/>
                </a:solidFill>
                <a:latin typeface="Trebuchet MS"/>
                <a:cs typeface="Arial"/>
              </a:rPr>
              <a:t>πολύ</a:t>
            </a:r>
            <a:r>
              <a:rPr lang="el-GR" sz="1000" strike="sngStrike" err="1">
                <a:solidFill>
                  <a:srgbClr val="FFFFFF"/>
                </a:solidFill>
                <a:latin typeface="Trebuchet MS"/>
                <a:cs typeface="Arial"/>
              </a:rPr>
              <a:t>τελή</a:t>
            </a:r>
            <a:r>
              <a:rPr lang="el-GR" sz="1000">
                <a:solidFill>
                  <a:srgbClr val="FFFFFF"/>
                </a:solidFill>
                <a:latin typeface="Trebuchet MS"/>
                <a:cs typeface="Arial"/>
              </a:rPr>
              <a:t> από ποτέ.</a:t>
            </a:r>
            <a:r>
              <a:rPr lang="en-GB" sz="1000">
                <a:solidFill>
                  <a:srgbClr val="FFFFFF"/>
                </a:solidFill>
                <a:latin typeface="Trebuchet MS"/>
                <a:cs typeface="Arial"/>
              </a:rPr>
              <a:t> </a:t>
            </a:r>
            <a:r>
              <a:rPr lang="el-GR" sz="1000">
                <a:solidFill>
                  <a:srgbClr val="FFFFFF"/>
                </a:solidFill>
                <a:latin typeface="Trebuchet MS"/>
                <a:cs typeface="Arial"/>
              </a:rPr>
              <a:t>Ένα </a:t>
            </a:r>
            <a:r>
              <a:rPr lang="el-GR" sz="1000" err="1">
                <a:solidFill>
                  <a:srgbClr val="FFFFFF"/>
                </a:solidFill>
                <a:latin typeface="Trebuchet MS"/>
                <a:cs typeface="Arial"/>
              </a:rPr>
              <a:t>τζελ</a:t>
            </a:r>
            <a:r>
              <a:rPr lang="el-GR" sz="1000">
                <a:solidFill>
                  <a:srgbClr val="FFFFFF"/>
                </a:solidFill>
                <a:latin typeface="Trebuchet MS"/>
                <a:cs typeface="Arial"/>
              </a:rPr>
              <a:t> με </a:t>
            </a:r>
            <a:r>
              <a:rPr lang="el-GR" sz="1000" err="1">
                <a:solidFill>
                  <a:srgbClr val="FFFFFF"/>
                </a:solidFill>
                <a:latin typeface="Trebuchet MS"/>
                <a:cs typeface="Arial"/>
              </a:rPr>
              <a:t>ροδακινί</a:t>
            </a:r>
            <a:r>
              <a:rPr lang="el-GR" sz="1000">
                <a:solidFill>
                  <a:srgbClr val="FFFFFF"/>
                </a:solidFill>
                <a:latin typeface="Trebuchet MS"/>
                <a:cs typeface="Arial"/>
              </a:rPr>
              <a:t> χρώμα, απίστευτα ανάλαφρο και με υψηλή </a:t>
            </a:r>
            <a:r>
              <a:rPr lang="el-GR" sz="1000">
                <a:solidFill>
                  <a:schemeClr val="bg1"/>
                </a:solidFill>
                <a:latin typeface="Trebuchet MS"/>
                <a:cs typeface="Arial"/>
              </a:rPr>
              <a:t>συνάφεια</a:t>
            </a:r>
            <a:r>
              <a:rPr lang="el-GR" sz="1000">
                <a:solidFill>
                  <a:srgbClr val="FFFFFF"/>
                </a:solidFill>
                <a:latin typeface="Trebuchet MS"/>
                <a:cs typeface="Arial"/>
              </a:rPr>
              <a:t> προς το δέρμα ώστε να </a:t>
            </a:r>
            <a:r>
              <a:rPr lang="el-GR" sz="1000" b="1" err="1">
                <a:solidFill>
                  <a:srgbClr val="FFFFFF"/>
                </a:solidFill>
                <a:latin typeface="Trebuchet MS"/>
                <a:cs typeface="Arial"/>
              </a:rPr>
              <a:t>απορροφάται</a:t>
            </a:r>
            <a:r>
              <a:rPr lang="el-GR" sz="1000" b="1">
                <a:solidFill>
                  <a:srgbClr val="FFFFFF"/>
                </a:solidFill>
                <a:latin typeface="Trebuchet MS"/>
                <a:cs typeface="Arial"/>
              </a:rPr>
              <a:t> γρήγορα χωρίς κολλώδη αίσθηση</a:t>
            </a:r>
            <a:r>
              <a:rPr lang="el-GR" sz="1000">
                <a:solidFill>
                  <a:srgbClr val="FFFFFF"/>
                </a:solidFill>
                <a:latin typeface="Trebuchet MS"/>
                <a:cs typeface="Arial"/>
              </a:rPr>
              <a:t>. Και, φυσικά, </a:t>
            </a:r>
            <a:r>
              <a:rPr lang="el-GR" sz="1000" b="1">
                <a:solidFill>
                  <a:srgbClr val="FFFFFF"/>
                </a:solidFill>
                <a:latin typeface="Trebuchet MS"/>
                <a:cs typeface="Arial"/>
              </a:rPr>
              <a:t>δεν περιέχει αλκοόλη</a:t>
            </a:r>
            <a:r>
              <a:rPr lang="el-GR" sz="1000">
                <a:solidFill>
                  <a:srgbClr val="FFFFFF"/>
                </a:solidFill>
                <a:latin typeface="Trebuchet MS"/>
                <a:cs typeface="Arial"/>
              </a:rPr>
              <a:t>, ώστε να μην προκαλεί ερεθισμούς.</a:t>
            </a:r>
            <a:endParaRPr lang="en-GB" sz="1000">
              <a:latin typeface="Trebuchet MS"/>
              <a:cs typeface="Arial"/>
            </a:endParaRPr>
          </a:p>
        </p:txBody>
      </p:sp>
      <p:pic>
        <p:nvPicPr>
          <p:cNvPr id="8" name="object 8"/>
          <p:cNvPicPr/>
          <p:nvPr/>
        </p:nvPicPr>
        <p:blipFill>
          <a:blip r:embed="rId3" cstate="print"/>
          <a:stretch>
            <a:fillRect/>
          </a:stretch>
        </p:blipFill>
        <p:spPr>
          <a:xfrm>
            <a:off x="3731386" y="4773307"/>
            <a:ext cx="1733410" cy="1184757"/>
          </a:xfrm>
          <a:prstGeom prst="rect">
            <a:avLst/>
          </a:prstGeom>
        </p:spPr>
      </p:pic>
      <p:pic>
        <p:nvPicPr>
          <p:cNvPr id="9" name="object 9"/>
          <p:cNvPicPr/>
          <p:nvPr/>
        </p:nvPicPr>
        <p:blipFill>
          <a:blip r:embed="rId4" cstate="print"/>
          <a:stretch>
            <a:fillRect/>
          </a:stretch>
        </p:blipFill>
        <p:spPr>
          <a:xfrm>
            <a:off x="5521313" y="4773307"/>
            <a:ext cx="1720175" cy="1184757"/>
          </a:xfrm>
          <a:prstGeom prst="rect">
            <a:avLst/>
          </a:prstGeom>
        </p:spPr>
      </p:pic>
      <p:pic>
        <p:nvPicPr>
          <p:cNvPr id="10" name="object 10"/>
          <p:cNvPicPr/>
          <p:nvPr/>
        </p:nvPicPr>
        <p:blipFill>
          <a:blip r:embed="rId5" cstate="print"/>
          <a:stretch>
            <a:fillRect/>
          </a:stretch>
        </p:blipFill>
        <p:spPr>
          <a:xfrm>
            <a:off x="5509895" y="6010218"/>
            <a:ext cx="1733397" cy="1184750"/>
          </a:xfrm>
          <a:prstGeom prst="rect">
            <a:avLst/>
          </a:prstGeom>
        </p:spPr>
      </p:pic>
      <p:pic>
        <p:nvPicPr>
          <p:cNvPr id="11" name="object 11"/>
          <p:cNvPicPr/>
          <p:nvPr/>
        </p:nvPicPr>
        <p:blipFill>
          <a:blip r:embed="rId6" cstate="print"/>
          <a:stretch>
            <a:fillRect/>
          </a:stretch>
        </p:blipFill>
        <p:spPr>
          <a:xfrm>
            <a:off x="3731393" y="6009159"/>
            <a:ext cx="1733403" cy="1184756"/>
          </a:xfrm>
          <a:prstGeom prst="rect">
            <a:avLst/>
          </a:prstGeom>
        </p:spPr>
      </p:pic>
      <p:pic>
        <p:nvPicPr>
          <p:cNvPr id="12" name="object 12"/>
          <p:cNvPicPr/>
          <p:nvPr/>
        </p:nvPicPr>
        <p:blipFill>
          <a:blip r:embed="rId7" cstate="print"/>
          <a:stretch>
            <a:fillRect/>
          </a:stretch>
        </p:blipFill>
        <p:spPr>
          <a:xfrm>
            <a:off x="5509895" y="8480856"/>
            <a:ext cx="1733397" cy="1184757"/>
          </a:xfrm>
          <a:prstGeom prst="rect">
            <a:avLst/>
          </a:prstGeom>
        </p:spPr>
      </p:pic>
      <p:pic>
        <p:nvPicPr>
          <p:cNvPr id="13" name="object 13"/>
          <p:cNvPicPr/>
          <p:nvPr/>
        </p:nvPicPr>
        <p:blipFill>
          <a:blip r:embed="rId8" cstate="print"/>
          <a:stretch>
            <a:fillRect/>
          </a:stretch>
        </p:blipFill>
        <p:spPr>
          <a:xfrm>
            <a:off x="3734397" y="8480856"/>
            <a:ext cx="1730399" cy="1184757"/>
          </a:xfrm>
          <a:prstGeom prst="rect">
            <a:avLst/>
          </a:prstGeom>
        </p:spPr>
      </p:pic>
      <p:pic>
        <p:nvPicPr>
          <p:cNvPr id="14" name="object 14"/>
          <p:cNvPicPr/>
          <p:nvPr/>
        </p:nvPicPr>
        <p:blipFill>
          <a:blip r:embed="rId9" cstate="print"/>
          <a:stretch>
            <a:fillRect/>
          </a:stretch>
        </p:blipFill>
        <p:spPr>
          <a:xfrm>
            <a:off x="3731386" y="7248690"/>
            <a:ext cx="1733410" cy="1181074"/>
          </a:xfrm>
          <a:prstGeom prst="rect">
            <a:avLst/>
          </a:prstGeom>
        </p:spPr>
      </p:pic>
      <p:pic>
        <p:nvPicPr>
          <p:cNvPr id="15" name="object 15"/>
          <p:cNvPicPr/>
          <p:nvPr/>
        </p:nvPicPr>
        <p:blipFill>
          <a:blip r:embed="rId10" cstate="print"/>
          <a:stretch>
            <a:fillRect/>
          </a:stretch>
        </p:blipFill>
        <p:spPr>
          <a:xfrm>
            <a:off x="5509895" y="7247129"/>
            <a:ext cx="1733397" cy="1182632"/>
          </a:xfrm>
          <a:prstGeom prst="rect">
            <a:avLst/>
          </a:prstGeom>
        </p:spPr>
      </p:pic>
      <p:sp>
        <p:nvSpPr>
          <p:cNvPr id="16" name="object 16"/>
          <p:cNvSpPr txBox="1"/>
          <p:nvPr/>
        </p:nvSpPr>
        <p:spPr>
          <a:xfrm>
            <a:off x="3782145" y="5672119"/>
            <a:ext cx="1016676" cy="189154"/>
          </a:xfrm>
          <a:prstGeom prst="rect">
            <a:avLst/>
          </a:prstGeom>
        </p:spPr>
        <p:txBody>
          <a:bodyPr vert="horz" wrap="square" lIns="0" tIns="12065" rIns="0" bIns="0" rtlCol="0">
            <a:spAutoFit/>
          </a:bodyPr>
          <a:lstStyle/>
          <a:p>
            <a:pPr marL="12700">
              <a:lnSpc>
                <a:spcPct val="100000"/>
              </a:lnSpc>
              <a:spcBef>
                <a:spcPts val="95"/>
              </a:spcBef>
            </a:pPr>
            <a:r>
              <a:rPr sz="1150">
                <a:solidFill>
                  <a:srgbClr val="FFFFFF"/>
                </a:solidFill>
                <a:latin typeface="Trebuchet MS" panose="020B0703020202090204" pitchFamily="34" charset="0"/>
                <a:cs typeface="Arial"/>
              </a:rPr>
              <a:t>T</a:t>
            </a:r>
            <a:r>
              <a:rPr lang="el-GR" sz="1150">
                <a:solidFill>
                  <a:srgbClr val="FFFFFF"/>
                </a:solidFill>
                <a:latin typeface="Trebuchet MS" panose="020B0703020202090204" pitchFamily="34" charset="0"/>
                <a:cs typeface="Arial"/>
              </a:rPr>
              <a:t>0</a:t>
            </a:r>
            <a:r>
              <a:rPr sz="1150">
                <a:solidFill>
                  <a:srgbClr val="FFFFFF"/>
                </a:solidFill>
                <a:latin typeface="Trebuchet MS" panose="020B0703020202090204" pitchFamily="34" charset="0"/>
                <a:cs typeface="Arial"/>
              </a:rPr>
              <a:t> </a:t>
            </a:r>
            <a:r>
              <a:rPr lang="el-GR" sz="1150">
                <a:solidFill>
                  <a:srgbClr val="FFFFFF"/>
                </a:solidFill>
                <a:latin typeface="Trebuchet MS" panose="020B0703020202090204" pitchFamily="34" charset="0"/>
                <a:cs typeface="Arial"/>
              </a:rPr>
              <a:t>ΕΒΔΟΜΑΔΑ</a:t>
            </a:r>
            <a:endParaRPr sz="1150">
              <a:latin typeface="Trebuchet MS" panose="020B0703020202090204" pitchFamily="34" charset="0"/>
              <a:cs typeface="Arial"/>
            </a:endParaRPr>
          </a:p>
        </p:txBody>
      </p:sp>
      <p:sp>
        <p:nvSpPr>
          <p:cNvPr id="17" name="object 17"/>
          <p:cNvSpPr txBox="1"/>
          <p:nvPr/>
        </p:nvSpPr>
        <p:spPr>
          <a:xfrm>
            <a:off x="3782144" y="6915918"/>
            <a:ext cx="1189905" cy="189154"/>
          </a:xfrm>
          <a:prstGeom prst="rect">
            <a:avLst/>
          </a:prstGeom>
        </p:spPr>
        <p:txBody>
          <a:bodyPr vert="horz" wrap="square" lIns="0" tIns="12065" rIns="0" bIns="0" rtlCol="0">
            <a:spAutoFit/>
          </a:bodyPr>
          <a:lstStyle/>
          <a:p>
            <a:pPr marL="12700">
              <a:lnSpc>
                <a:spcPct val="100000"/>
              </a:lnSpc>
              <a:spcBef>
                <a:spcPts val="95"/>
              </a:spcBef>
            </a:pPr>
            <a:r>
              <a:rPr lang="en-GB" sz="1150">
                <a:solidFill>
                  <a:srgbClr val="FFFFFF"/>
                </a:solidFill>
                <a:latin typeface="Trebuchet MS" panose="020B0703020202090204" pitchFamily="34" charset="0"/>
                <a:cs typeface="Arial"/>
              </a:rPr>
              <a:t>T0 </a:t>
            </a:r>
            <a:r>
              <a:rPr lang="el-GR" sz="1150">
                <a:solidFill>
                  <a:srgbClr val="FFFFFF"/>
                </a:solidFill>
                <a:latin typeface="Trebuchet MS" panose="020B0703020202090204" pitchFamily="34" charset="0"/>
                <a:cs typeface="Arial"/>
              </a:rPr>
              <a:t>ΕΒΔΟΜΑΔΑ</a:t>
            </a:r>
            <a:endParaRPr lang="el-GR" sz="1150">
              <a:latin typeface="Trebuchet MS" panose="020B0703020202090204" pitchFamily="34" charset="0"/>
              <a:cs typeface="Arial"/>
            </a:endParaRPr>
          </a:p>
        </p:txBody>
      </p:sp>
      <p:sp>
        <p:nvSpPr>
          <p:cNvPr id="18" name="object 18"/>
          <p:cNvSpPr txBox="1"/>
          <p:nvPr/>
        </p:nvSpPr>
        <p:spPr>
          <a:xfrm>
            <a:off x="3782145" y="8151693"/>
            <a:ext cx="1306740" cy="189154"/>
          </a:xfrm>
          <a:prstGeom prst="rect">
            <a:avLst/>
          </a:prstGeom>
        </p:spPr>
        <p:txBody>
          <a:bodyPr vert="horz" wrap="square" lIns="0" tIns="12065" rIns="0" bIns="0" rtlCol="0">
            <a:spAutoFit/>
          </a:bodyPr>
          <a:lstStyle/>
          <a:p>
            <a:pPr marL="12700">
              <a:lnSpc>
                <a:spcPct val="100000"/>
              </a:lnSpc>
              <a:spcBef>
                <a:spcPts val="95"/>
              </a:spcBef>
            </a:pPr>
            <a:r>
              <a:rPr lang="en-GB" sz="1150">
                <a:solidFill>
                  <a:srgbClr val="FFFFFF"/>
                </a:solidFill>
                <a:latin typeface="Trebuchet MS" panose="020B0703020202090204" pitchFamily="34" charset="0"/>
                <a:cs typeface="Arial"/>
              </a:rPr>
              <a:t>T0 </a:t>
            </a:r>
            <a:r>
              <a:rPr lang="el-GR" sz="1150">
                <a:solidFill>
                  <a:srgbClr val="FFFFFF"/>
                </a:solidFill>
                <a:latin typeface="Trebuchet MS" panose="020B0703020202090204" pitchFamily="34" charset="0"/>
                <a:cs typeface="Arial"/>
              </a:rPr>
              <a:t>ΕΒΔΟΜΑΔΑ</a:t>
            </a:r>
            <a:endParaRPr lang="el-GR" sz="1150">
              <a:latin typeface="Trebuchet MS" panose="020B0703020202090204" pitchFamily="34" charset="0"/>
              <a:cs typeface="Arial"/>
            </a:endParaRPr>
          </a:p>
        </p:txBody>
      </p:sp>
      <p:sp>
        <p:nvSpPr>
          <p:cNvPr id="19" name="object 19"/>
          <p:cNvSpPr txBox="1"/>
          <p:nvPr/>
        </p:nvSpPr>
        <p:spPr>
          <a:xfrm>
            <a:off x="3782145" y="9387468"/>
            <a:ext cx="1306740" cy="189154"/>
          </a:xfrm>
          <a:prstGeom prst="rect">
            <a:avLst/>
          </a:prstGeom>
        </p:spPr>
        <p:txBody>
          <a:bodyPr vert="horz" wrap="square" lIns="0" tIns="12065" rIns="0" bIns="0" rtlCol="0">
            <a:spAutoFit/>
          </a:bodyPr>
          <a:lstStyle/>
          <a:p>
            <a:pPr marL="12700">
              <a:lnSpc>
                <a:spcPct val="100000"/>
              </a:lnSpc>
              <a:spcBef>
                <a:spcPts val="95"/>
              </a:spcBef>
            </a:pPr>
            <a:r>
              <a:rPr lang="en-GB" sz="1150">
                <a:solidFill>
                  <a:srgbClr val="FFFFFF"/>
                </a:solidFill>
                <a:latin typeface="Trebuchet MS" panose="020B0703020202090204" pitchFamily="34" charset="0"/>
                <a:cs typeface="Arial"/>
              </a:rPr>
              <a:t>T0 </a:t>
            </a:r>
            <a:r>
              <a:rPr lang="el-GR" sz="1150">
                <a:solidFill>
                  <a:srgbClr val="FFFFFF"/>
                </a:solidFill>
                <a:latin typeface="Trebuchet MS" panose="020B0703020202090204" pitchFamily="34" charset="0"/>
                <a:cs typeface="Arial"/>
              </a:rPr>
              <a:t>ΕΒΔΟΜΑΔΑ</a:t>
            </a:r>
            <a:endParaRPr lang="el-GR" sz="1150">
              <a:latin typeface="Trebuchet MS" panose="020B0703020202090204" pitchFamily="34" charset="0"/>
              <a:cs typeface="Arial"/>
            </a:endParaRPr>
          </a:p>
        </p:txBody>
      </p:sp>
      <p:sp>
        <p:nvSpPr>
          <p:cNvPr id="20" name="object 20"/>
          <p:cNvSpPr txBox="1"/>
          <p:nvPr/>
        </p:nvSpPr>
        <p:spPr>
          <a:xfrm>
            <a:off x="5562874" y="5671973"/>
            <a:ext cx="1068331" cy="189154"/>
          </a:xfrm>
          <a:prstGeom prst="rect">
            <a:avLst/>
          </a:prstGeom>
        </p:spPr>
        <p:txBody>
          <a:bodyPr vert="horz" wrap="square" lIns="0" tIns="12065" rIns="0" bIns="0" rtlCol="0">
            <a:spAutoFit/>
          </a:bodyPr>
          <a:lstStyle/>
          <a:p>
            <a:pPr marL="12700">
              <a:lnSpc>
                <a:spcPct val="100000"/>
              </a:lnSpc>
              <a:spcBef>
                <a:spcPts val="95"/>
              </a:spcBef>
            </a:pPr>
            <a:r>
              <a:rPr sz="1150" b="1">
                <a:solidFill>
                  <a:srgbClr val="FFFFFF"/>
                </a:solidFill>
                <a:latin typeface="Trebuchet MS" panose="020B0703020202090204" pitchFamily="34" charset="0"/>
                <a:cs typeface="Arial"/>
              </a:rPr>
              <a:t>T8 </a:t>
            </a:r>
            <a:r>
              <a:rPr lang="el-GR" sz="1150" b="1">
                <a:solidFill>
                  <a:srgbClr val="FFFFFF"/>
                </a:solidFill>
                <a:latin typeface="Trebuchet MS" panose="020B0703020202090204" pitchFamily="34" charset="0"/>
                <a:cs typeface="Arial"/>
              </a:rPr>
              <a:t>ΕΒΔΟΜΑΔΕΣ</a:t>
            </a:r>
            <a:endParaRPr sz="1150">
              <a:latin typeface="Trebuchet MS" panose="020B0703020202090204" pitchFamily="34" charset="0"/>
              <a:cs typeface="Arial"/>
            </a:endParaRPr>
          </a:p>
        </p:txBody>
      </p:sp>
      <p:sp>
        <p:nvSpPr>
          <p:cNvPr id="21" name="object 21"/>
          <p:cNvSpPr txBox="1"/>
          <p:nvPr/>
        </p:nvSpPr>
        <p:spPr>
          <a:xfrm>
            <a:off x="5562874" y="6916793"/>
            <a:ext cx="1246333" cy="189154"/>
          </a:xfrm>
          <a:prstGeom prst="rect">
            <a:avLst/>
          </a:prstGeom>
        </p:spPr>
        <p:txBody>
          <a:bodyPr vert="horz" wrap="square" lIns="0" tIns="12065" rIns="0" bIns="0" rtlCol="0">
            <a:spAutoFit/>
          </a:bodyPr>
          <a:lstStyle/>
          <a:p>
            <a:pPr marL="12700">
              <a:lnSpc>
                <a:spcPct val="100000"/>
              </a:lnSpc>
              <a:spcBef>
                <a:spcPts val="95"/>
              </a:spcBef>
            </a:pPr>
            <a:r>
              <a:rPr sz="1150" b="1">
                <a:solidFill>
                  <a:srgbClr val="FFFFFF"/>
                </a:solidFill>
                <a:latin typeface="Trebuchet MS" panose="020B0703020202090204" pitchFamily="34" charset="0"/>
                <a:cs typeface="Arial"/>
              </a:rPr>
              <a:t>T8 </a:t>
            </a:r>
            <a:r>
              <a:rPr lang="el-GR" sz="1150" b="1">
                <a:solidFill>
                  <a:srgbClr val="FFFFFF"/>
                </a:solidFill>
                <a:latin typeface="Trebuchet MS" panose="020B0703020202090204" pitchFamily="34" charset="0"/>
                <a:cs typeface="Arial"/>
              </a:rPr>
              <a:t>ΕΒΔΟΜΑΔΕΣ</a:t>
            </a:r>
            <a:endParaRPr sz="1150">
              <a:latin typeface="Trebuchet MS" panose="020B0703020202090204" pitchFamily="34" charset="0"/>
              <a:cs typeface="Arial"/>
            </a:endParaRPr>
          </a:p>
        </p:txBody>
      </p:sp>
      <p:sp>
        <p:nvSpPr>
          <p:cNvPr id="22" name="object 22"/>
          <p:cNvSpPr txBox="1"/>
          <p:nvPr/>
        </p:nvSpPr>
        <p:spPr>
          <a:xfrm>
            <a:off x="5562875" y="8151547"/>
            <a:ext cx="1068330" cy="189154"/>
          </a:xfrm>
          <a:prstGeom prst="rect">
            <a:avLst/>
          </a:prstGeom>
        </p:spPr>
        <p:txBody>
          <a:bodyPr vert="horz" wrap="square" lIns="0" tIns="12065" rIns="0" bIns="0" rtlCol="0">
            <a:spAutoFit/>
          </a:bodyPr>
          <a:lstStyle/>
          <a:p>
            <a:pPr marL="12700">
              <a:lnSpc>
                <a:spcPct val="100000"/>
              </a:lnSpc>
              <a:spcBef>
                <a:spcPts val="95"/>
              </a:spcBef>
            </a:pPr>
            <a:r>
              <a:rPr sz="1150" b="1">
                <a:solidFill>
                  <a:srgbClr val="FFFFFF"/>
                </a:solidFill>
                <a:latin typeface="Trebuchet MS" panose="020B0703020202090204" pitchFamily="34" charset="0"/>
                <a:cs typeface="Arial"/>
              </a:rPr>
              <a:t>T8 </a:t>
            </a:r>
            <a:r>
              <a:rPr lang="el-GR" sz="1150" b="1">
                <a:solidFill>
                  <a:srgbClr val="FFFFFF"/>
                </a:solidFill>
                <a:latin typeface="Trebuchet MS" panose="020B0703020202090204" pitchFamily="34" charset="0"/>
                <a:cs typeface="Arial"/>
              </a:rPr>
              <a:t>ΕΒΔΟΜΑΔΕΣ</a:t>
            </a:r>
            <a:endParaRPr sz="1150">
              <a:latin typeface="Trebuchet MS" panose="020B0703020202090204" pitchFamily="34" charset="0"/>
              <a:cs typeface="Arial"/>
            </a:endParaRPr>
          </a:p>
        </p:txBody>
      </p:sp>
      <p:sp>
        <p:nvSpPr>
          <p:cNvPr id="23" name="object 23"/>
          <p:cNvSpPr txBox="1"/>
          <p:nvPr/>
        </p:nvSpPr>
        <p:spPr>
          <a:xfrm>
            <a:off x="5562875" y="9387323"/>
            <a:ext cx="1068330" cy="189154"/>
          </a:xfrm>
          <a:prstGeom prst="rect">
            <a:avLst/>
          </a:prstGeom>
        </p:spPr>
        <p:txBody>
          <a:bodyPr vert="horz" wrap="square" lIns="0" tIns="12065" rIns="0" bIns="0" rtlCol="0">
            <a:spAutoFit/>
          </a:bodyPr>
          <a:lstStyle/>
          <a:p>
            <a:pPr marL="12700">
              <a:lnSpc>
                <a:spcPct val="100000"/>
              </a:lnSpc>
              <a:spcBef>
                <a:spcPts val="95"/>
              </a:spcBef>
            </a:pPr>
            <a:r>
              <a:rPr sz="1150" b="1">
                <a:solidFill>
                  <a:srgbClr val="FFFFFF"/>
                </a:solidFill>
                <a:latin typeface="Trebuchet MS" panose="020B0703020202090204" pitchFamily="34" charset="0"/>
                <a:cs typeface="Arial"/>
              </a:rPr>
              <a:t>T8 </a:t>
            </a:r>
            <a:r>
              <a:rPr lang="el-GR" sz="1150" b="1">
                <a:solidFill>
                  <a:srgbClr val="FFFFFF"/>
                </a:solidFill>
                <a:latin typeface="Trebuchet MS" panose="020B0703020202090204" pitchFamily="34" charset="0"/>
                <a:cs typeface="Arial"/>
              </a:rPr>
              <a:t>ΕΒΔΟΜΑΔΕΣ</a:t>
            </a:r>
            <a:endParaRPr sz="1150">
              <a:latin typeface="Trebuchet MS" panose="020B0703020202090204" pitchFamily="34" charset="0"/>
              <a:cs typeface="Arial"/>
            </a:endParaRPr>
          </a:p>
        </p:txBody>
      </p:sp>
      <p:sp>
        <p:nvSpPr>
          <p:cNvPr id="24" name="object 24"/>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25" name="object 25"/>
          <p:cNvSpPr txBox="1"/>
          <p:nvPr/>
        </p:nvSpPr>
        <p:spPr>
          <a:xfrm>
            <a:off x="635298" y="5346700"/>
            <a:ext cx="2480871" cy="289823"/>
          </a:xfrm>
          <a:prstGeom prst="rect">
            <a:avLst/>
          </a:prstGeom>
        </p:spPr>
        <p:txBody>
          <a:bodyPr vert="horz" wrap="square" lIns="0" tIns="12700" rIns="0" bIns="0" rtlCol="0">
            <a:spAutoFit/>
          </a:bodyPr>
          <a:lstStyle/>
          <a:p>
            <a:pPr marL="12700">
              <a:lnSpc>
                <a:spcPct val="100000"/>
              </a:lnSpc>
              <a:spcBef>
                <a:spcPts val="100"/>
              </a:spcBef>
            </a:pPr>
            <a:r>
              <a:rPr sz="1800" b="1">
                <a:solidFill>
                  <a:srgbClr val="522583"/>
                </a:solidFill>
                <a:latin typeface="Trebuchet MS" panose="020B0703020202090204" pitchFamily="34" charset="0"/>
                <a:cs typeface="Arial"/>
              </a:rPr>
              <a:t>1 </a:t>
            </a:r>
            <a:r>
              <a:rPr lang="el-GR" sz="1800" b="1">
                <a:solidFill>
                  <a:srgbClr val="522583"/>
                </a:solidFill>
                <a:latin typeface="Trebuchet MS" panose="020B0703020202090204" pitchFamily="34" charset="0"/>
                <a:cs typeface="Arial"/>
              </a:rPr>
              <a:t>ΕΒΔΟΜΑΔΑ</a:t>
            </a:r>
            <a:endParaRPr sz="1800">
              <a:latin typeface="Trebuchet MS" panose="020B0703020202090204" pitchFamily="34" charset="0"/>
              <a:cs typeface="Arial"/>
            </a:endParaRPr>
          </a:p>
        </p:txBody>
      </p:sp>
      <p:sp>
        <p:nvSpPr>
          <p:cNvPr id="26" name="object 26"/>
          <p:cNvSpPr txBox="1"/>
          <p:nvPr/>
        </p:nvSpPr>
        <p:spPr>
          <a:xfrm>
            <a:off x="635299" y="5551009"/>
            <a:ext cx="2828342" cy="289823"/>
          </a:xfrm>
          <a:prstGeom prst="rect">
            <a:avLst/>
          </a:prstGeom>
        </p:spPr>
        <p:txBody>
          <a:bodyPr vert="horz" wrap="square" lIns="0" tIns="12700" rIns="0" bIns="0" rtlCol="0">
            <a:spAutoFit/>
          </a:bodyPr>
          <a:lstStyle/>
          <a:p>
            <a:pPr marL="12700">
              <a:lnSpc>
                <a:spcPct val="100000"/>
              </a:lnSpc>
              <a:spcBef>
                <a:spcPts val="100"/>
              </a:spcBef>
            </a:pPr>
            <a:r>
              <a:rPr lang="el-GR" sz="1800" b="1">
                <a:latin typeface="Trebuchet MS" panose="020B0703020202090204" pitchFamily="34" charset="0"/>
                <a:cs typeface="Arial"/>
              </a:rPr>
              <a:t>ΟΡΑΤΑ ΑΠΟΤΕΛΕΣΜΑΤΑ</a:t>
            </a:r>
            <a:endParaRPr sz="1800">
              <a:latin typeface="Trebuchet MS" panose="020B0703020202090204" pitchFamily="34" charset="0"/>
              <a:cs typeface="Arial"/>
            </a:endParaRPr>
          </a:p>
        </p:txBody>
      </p:sp>
      <p:sp>
        <p:nvSpPr>
          <p:cNvPr id="27" name="object 27"/>
          <p:cNvSpPr txBox="1"/>
          <p:nvPr/>
        </p:nvSpPr>
        <p:spPr>
          <a:xfrm>
            <a:off x="635298" y="5775034"/>
            <a:ext cx="3145043" cy="616772"/>
          </a:xfrm>
          <a:prstGeom prst="rect">
            <a:avLst/>
          </a:prstGeom>
        </p:spPr>
        <p:txBody>
          <a:bodyPr vert="horz" wrap="square" lIns="0" tIns="12700" rIns="0" bIns="0" rtlCol="0">
            <a:spAutoFit/>
          </a:bodyPr>
          <a:lstStyle/>
          <a:p>
            <a:pPr marL="12700">
              <a:lnSpc>
                <a:spcPts val="1960"/>
              </a:lnSpc>
              <a:spcBef>
                <a:spcPts val="100"/>
              </a:spcBef>
            </a:pPr>
            <a:r>
              <a:rPr lang="el-GR" sz="1800">
                <a:latin typeface="Trebuchet MS" panose="020B0703020202090204" pitchFamily="34" charset="0"/>
                <a:cs typeface="Arial"/>
              </a:rPr>
              <a:t>ΣΕ ΚΑΘΕ ΤΟΝΟ ΔΕΡΜΑΤΟΣ</a:t>
            </a:r>
            <a:endParaRPr sz="1800">
              <a:latin typeface="Trebuchet MS" panose="020B0703020202090204" pitchFamily="34" charset="0"/>
              <a:cs typeface="Arial"/>
            </a:endParaRPr>
          </a:p>
          <a:p>
            <a:pPr marL="34290" marR="5080">
              <a:lnSpc>
                <a:spcPct val="71400"/>
              </a:lnSpc>
              <a:spcBef>
                <a:spcPts val="275"/>
              </a:spcBef>
            </a:pPr>
            <a:r>
              <a:rPr sz="1400">
                <a:solidFill>
                  <a:srgbClr val="522583"/>
                </a:solidFill>
                <a:latin typeface="Trebuchet MS" panose="020B0703020202090204" pitchFamily="34" charset="0"/>
                <a:cs typeface="Arial"/>
              </a:rPr>
              <a:t>98% </a:t>
            </a:r>
            <a:r>
              <a:rPr lang="el-GR" sz="1400">
                <a:latin typeface="Trebuchet MS" panose="020B0703020202090204" pitchFamily="34" charset="0"/>
                <a:cs typeface="Arial"/>
              </a:rPr>
              <a:t>ΤΩΝ ΓΥΝΑΙΚΩΝ ΕΙΔΑΝ ΤΟΝ ΑΡΙΘΜΟ ΤΩΝ ΚΗΛΙΔΩΝ ΝΑ ΜΕΙΩΝΕΤΑΙ</a:t>
            </a:r>
            <a:endParaRPr sz="1400">
              <a:latin typeface="Trebuchet MS" panose="020B0703020202090204" pitchFamily="34" charset="0"/>
              <a:cs typeface="Arial"/>
            </a:endParaRPr>
          </a:p>
        </p:txBody>
      </p:sp>
      <p:sp>
        <p:nvSpPr>
          <p:cNvPr id="28" name="object 28"/>
          <p:cNvSpPr txBox="1"/>
          <p:nvPr/>
        </p:nvSpPr>
        <p:spPr>
          <a:xfrm>
            <a:off x="662274" y="6409079"/>
            <a:ext cx="2801367" cy="289823"/>
          </a:xfrm>
          <a:prstGeom prst="rect">
            <a:avLst/>
          </a:prstGeom>
        </p:spPr>
        <p:txBody>
          <a:bodyPr vert="horz" wrap="square" lIns="0" tIns="12700" rIns="0" bIns="0" rtlCol="0">
            <a:spAutoFit/>
          </a:bodyPr>
          <a:lstStyle/>
          <a:p>
            <a:pPr marL="12700">
              <a:lnSpc>
                <a:spcPct val="100000"/>
              </a:lnSpc>
              <a:spcBef>
                <a:spcPts val="100"/>
              </a:spcBef>
            </a:pPr>
            <a:r>
              <a:rPr lang="el-GR" sz="1800" b="1">
                <a:solidFill>
                  <a:srgbClr val="522583"/>
                </a:solidFill>
                <a:latin typeface="Trebuchet MS" panose="020B0703020202090204" pitchFamily="34" charset="0"/>
                <a:cs typeface="Arial"/>
              </a:rPr>
              <a:t>ΣΕ ΜΟΛΙΣ 2 ΕΒΔΟΜΑΔΕΣ</a:t>
            </a:r>
            <a:endParaRPr sz="1800">
              <a:latin typeface="Trebuchet MS" panose="020B0703020202090204" pitchFamily="34" charset="0"/>
              <a:cs typeface="Arial"/>
            </a:endParaRPr>
          </a:p>
        </p:txBody>
      </p:sp>
      <p:sp>
        <p:nvSpPr>
          <p:cNvPr id="29" name="object 29"/>
          <p:cNvSpPr txBox="1"/>
          <p:nvPr/>
        </p:nvSpPr>
        <p:spPr>
          <a:xfrm>
            <a:off x="650166" y="6606495"/>
            <a:ext cx="3069082" cy="289823"/>
          </a:xfrm>
          <a:prstGeom prst="rect">
            <a:avLst/>
          </a:prstGeom>
        </p:spPr>
        <p:txBody>
          <a:bodyPr vert="horz" wrap="square" lIns="0" tIns="12700" rIns="0" bIns="0" rtlCol="0">
            <a:spAutoFit/>
          </a:bodyPr>
          <a:lstStyle/>
          <a:p>
            <a:pPr marL="12700">
              <a:lnSpc>
                <a:spcPct val="100000"/>
              </a:lnSpc>
              <a:spcBef>
                <a:spcPts val="100"/>
              </a:spcBef>
            </a:pPr>
            <a:r>
              <a:rPr sz="1800">
                <a:solidFill>
                  <a:srgbClr val="522583"/>
                </a:solidFill>
                <a:latin typeface="Trebuchet MS" panose="020B0703020202090204" pitchFamily="34" charset="0"/>
                <a:cs typeface="Arial"/>
              </a:rPr>
              <a:t>100% </a:t>
            </a:r>
            <a:r>
              <a:rPr lang="el-GR" sz="1800">
                <a:latin typeface="Trebuchet MS" panose="020B0703020202090204" pitchFamily="34" charset="0"/>
                <a:cs typeface="Arial"/>
              </a:rPr>
              <a:t>ΤΩΝ ΓΥΝΑΙΚΩΝ</a:t>
            </a:r>
            <a:endParaRPr sz="1800">
              <a:latin typeface="Trebuchet MS" panose="020B0703020202090204" pitchFamily="34" charset="0"/>
              <a:cs typeface="Arial"/>
            </a:endParaRPr>
          </a:p>
        </p:txBody>
      </p:sp>
      <p:sp>
        <p:nvSpPr>
          <p:cNvPr id="30" name="object 30"/>
          <p:cNvSpPr txBox="1"/>
          <p:nvPr/>
        </p:nvSpPr>
        <p:spPr>
          <a:xfrm>
            <a:off x="656988" y="6812348"/>
            <a:ext cx="2589530" cy="600357"/>
          </a:xfrm>
          <a:prstGeom prst="rect">
            <a:avLst/>
          </a:prstGeom>
        </p:spPr>
        <p:txBody>
          <a:bodyPr vert="horz" wrap="square" lIns="0" tIns="12700" rIns="0" bIns="0" rtlCol="0">
            <a:spAutoFit/>
          </a:bodyPr>
          <a:lstStyle/>
          <a:p>
            <a:pPr marL="17780">
              <a:lnSpc>
                <a:spcPct val="100000"/>
              </a:lnSpc>
              <a:spcBef>
                <a:spcPts val="100"/>
              </a:spcBef>
            </a:pPr>
            <a:r>
              <a:rPr lang="el-GR" sz="1800">
                <a:latin typeface="Trebuchet MS" panose="020B0703020202090204" pitchFamily="34" charset="0"/>
                <a:cs typeface="Arial"/>
              </a:rPr>
              <a:t>ΕΙΔΑΝ ΒΕΛΤΙΩΣΗ</a:t>
            </a:r>
            <a:endParaRPr sz="1800">
              <a:latin typeface="Trebuchet MS" panose="020B0703020202090204" pitchFamily="34" charset="0"/>
              <a:cs typeface="Arial"/>
            </a:endParaRPr>
          </a:p>
          <a:p>
            <a:pPr marL="12700">
              <a:lnSpc>
                <a:spcPts val="1200"/>
              </a:lnSpc>
              <a:spcBef>
                <a:spcPts val="40"/>
              </a:spcBef>
            </a:pPr>
            <a:r>
              <a:rPr lang="el-GR" sz="1400">
                <a:latin typeface="Trebuchet MS" panose="020B0703020202090204" pitchFamily="34" charset="0"/>
                <a:cs typeface="Arial"/>
              </a:rPr>
              <a:t>ΣΤΟΝ ΑΡΙΘΜΟ &amp; ΤΗΝ ΕΝΤΑΣΗ ΤΩΝ ΚΗΛΙΔΩΝ</a:t>
            </a:r>
            <a:endParaRPr sz="1400">
              <a:latin typeface="Trebuchet MS" panose="020B0703020202090204" pitchFamily="34" charset="0"/>
              <a:cs typeface="Arial"/>
            </a:endParaRPr>
          </a:p>
        </p:txBody>
      </p:sp>
      <p:sp>
        <p:nvSpPr>
          <p:cNvPr id="31" name="object 31"/>
          <p:cNvSpPr txBox="1"/>
          <p:nvPr/>
        </p:nvSpPr>
        <p:spPr>
          <a:xfrm>
            <a:off x="635299" y="7852021"/>
            <a:ext cx="2203149" cy="410369"/>
          </a:xfrm>
          <a:prstGeom prst="rect">
            <a:avLst/>
          </a:prstGeom>
        </p:spPr>
        <p:txBody>
          <a:bodyPr vert="horz" wrap="square" lIns="0" tIns="12700" rIns="0" bIns="0" rtlCol="0">
            <a:spAutoFit/>
          </a:bodyPr>
          <a:lstStyle/>
          <a:p>
            <a:pPr marL="12700">
              <a:lnSpc>
                <a:spcPts val="2070"/>
              </a:lnSpc>
              <a:spcBef>
                <a:spcPts val="100"/>
              </a:spcBef>
              <a:tabLst>
                <a:tab pos="1068705" algn="l"/>
              </a:tabLst>
            </a:pPr>
            <a:r>
              <a:rPr sz="1800" b="1">
                <a:latin typeface="Trebuchet MS" panose="020B0703020202090204" pitchFamily="34" charset="0"/>
                <a:cs typeface="Arial"/>
              </a:rPr>
              <a:t>94%	98%</a:t>
            </a:r>
            <a:endParaRPr sz="1800">
              <a:latin typeface="Trebuchet MS" panose="020B0703020202090204" pitchFamily="34" charset="0"/>
              <a:cs typeface="Arial"/>
            </a:endParaRPr>
          </a:p>
          <a:p>
            <a:pPr marL="12700">
              <a:lnSpc>
                <a:spcPts val="990"/>
              </a:lnSpc>
            </a:pPr>
            <a:r>
              <a:rPr lang="el-GR" sz="900">
                <a:latin typeface="Trebuchet MS" panose="020B0703020202090204" pitchFamily="34" charset="0"/>
                <a:cs typeface="Arial"/>
              </a:rPr>
              <a:t>ΟΙ ΚΗΛΙΔΕΣ ΕΙΝΑΙ ΛΙΓΟΤΕΡΟ ΟΡΑΤΕΣ</a:t>
            </a:r>
            <a:endParaRPr sz="900">
              <a:latin typeface="Trebuchet MS" panose="020B0703020202090204" pitchFamily="34" charset="0"/>
              <a:cs typeface="Arial"/>
            </a:endParaRPr>
          </a:p>
        </p:txBody>
      </p:sp>
      <p:sp>
        <p:nvSpPr>
          <p:cNvPr id="32" name="object 32"/>
          <p:cNvSpPr txBox="1"/>
          <p:nvPr/>
        </p:nvSpPr>
        <p:spPr>
          <a:xfrm>
            <a:off x="635298" y="8336196"/>
            <a:ext cx="2534755" cy="910506"/>
          </a:xfrm>
          <a:prstGeom prst="rect">
            <a:avLst/>
          </a:prstGeom>
        </p:spPr>
        <p:txBody>
          <a:bodyPr vert="horz" wrap="square" lIns="0" tIns="12700" rIns="0" bIns="0" rtlCol="0">
            <a:spAutoFit/>
          </a:bodyPr>
          <a:lstStyle/>
          <a:p>
            <a:pPr marL="12700">
              <a:lnSpc>
                <a:spcPts val="1995"/>
              </a:lnSpc>
              <a:spcBef>
                <a:spcPts val="100"/>
              </a:spcBef>
              <a:tabLst>
                <a:tab pos="1068705" algn="l"/>
              </a:tabLst>
            </a:pPr>
            <a:r>
              <a:rPr sz="1800" b="1">
                <a:latin typeface="Trebuchet MS" panose="020B0703020202090204" pitchFamily="34" charset="0"/>
                <a:cs typeface="Arial"/>
              </a:rPr>
              <a:t>98%	100%</a:t>
            </a:r>
            <a:endParaRPr sz="1800">
              <a:latin typeface="Trebuchet MS" panose="020B0703020202090204" pitchFamily="34" charset="0"/>
              <a:cs typeface="Arial"/>
            </a:endParaRPr>
          </a:p>
          <a:p>
            <a:pPr marL="12700">
              <a:lnSpc>
                <a:spcPts val="915"/>
              </a:lnSpc>
            </a:pPr>
            <a:r>
              <a:rPr lang="el-GR" sz="900">
                <a:latin typeface="Trebuchet MS" panose="020B0703020202090204" pitchFamily="34" charset="0"/>
                <a:cs typeface="Arial"/>
              </a:rPr>
              <a:t>ΟΙ ΚΗΛΙΔΕΣ ΜΕΙΩΝΟΝΤΑΙ ΣΕ ΑΡΙΘΜΟ</a:t>
            </a:r>
            <a:endParaRPr sz="900">
              <a:latin typeface="Trebuchet MS" panose="020B0703020202090204" pitchFamily="34" charset="0"/>
              <a:cs typeface="Arial"/>
            </a:endParaRPr>
          </a:p>
          <a:p>
            <a:pPr marL="12700">
              <a:lnSpc>
                <a:spcPts val="2070"/>
              </a:lnSpc>
              <a:spcBef>
                <a:spcPts val="994"/>
              </a:spcBef>
              <a:tabLst>
                <a:tab pos="1068705" algn="l"/>
              </a:tabLst>
            </a:pPr>
            <a:r>
              <a:rPr sz="1800" b="1">
                <a:latin typeface="Trebuchet MS" panose="020B0703020202090204" pitchFamily="34" charset="0"/>
                <a:cs typeface="Arial"/>
              </a:rPr>
              <a:t>98%	100%</a:t>
            </a:r>
            <a:endParaRPr sz="1800">
              <a:latin typeface="Trebuchet MS" panose="020B0703020202090204" pitchFamily="34" charset="0"/>
              <a:cs typeface="Arial"/>
            </a:endParaRPr>
          </a:p>
          <a:p>
            <a:pPr marL="12700">
              <a:lnSpc>
                <a:spcPts val="990"/>
              </a:lnSpc>
            </a:pPr>
            <a:r>
              <a:rPr lang="el-GR" sz="900">
                <a:latin typeface="Trebuchet MS" panose="020B0703020202090204" pitchFamily="34" charset="0"/>
                <a:cs typeface="Arial"/>
              </a:rPr>
              <a:t>Η ΕΝΤΑΣΗ ΤΩΝ ΚΗΛΙΔΩΝ ΜΕΤΡΙΑΖΕΤΑΙ</a:t>
            </a:r>
            <a:endParaRPr sz="900">
              <a:latin typeface="Trebuchet MS" panose="020B0703020202090204" pitchFamily="34" charset="0"/>
              <a:cs typeface="Arial"/>
            </a:endParaRPr>
          </a:p>
        </p:txBody>
      </p:sp>
      <p:sp>
        <p:nvSpPr>
          <p:cNvPr id="33" name="object 33"/>
          <p:cNvSpPr txBox="1"/>
          <p:nvPr/>
        </p:nvSpPr>
        <p:spPr>
          <a:xfrm>
            <a:off x="635299" y="9332435"/>
            <a:ext cx="2355551" cy="410369"/>
          </a:xfrm>
          <a:prstGeom prst="rect">
            <a:avLst/>
          </a:prstGeom>
        </p:spPr>
        <p:txBody>
          <a:bodyPr vert="horz" wrap="square" lIns="0" tIns="12700" rIns="0" bIns="0" rtlCol="0">
            <a:spAutoFit/>
          </a:bodyPr>
          <a:lstStyle/>
          <a:p>
            <a:pPr marL="12700">
              <a:lnSpc>
                <a:spcPts val="2080"/>
              </a:lnSpc>
              <a:spcBef>
                <a:spcPts val="100"/>
              </a:spcBef>
              <a:tabLst>
                <a:tab pos="1068705" algn="l"/>
              </a:tabLst>
            </a:pPr>
            <a:r>
              <a:rPr sz="1800" b="1">
                <a:latin typeface="Trebuchet MS" panose="020B0703020202090204" pitchFamily="34" charset="0"/>
                <a:cs typeface="Arial"/>
              </a:rPr>
              <a:t>96%	98%</a:t>
            </a:r>
            <a:endParaRPr sz="1800">
              <a:latin typeface="Trebuchet MS" panose="020B0703020202090204" pitchFamily="34" charset="0"/>
              <a:cs typeface="Arial"/>
            </a:endParaRPr>
          </a:p>
          <a:p>
            <a:pPr marL="12700">
              <a:lnSpc>
                <a:spcPts val="1000"/>
              </a:lnSpc>
            </a:pPr>
            <a:r>
              <a:rPr lang="el-GR" sz="900">
                <a:latin typeface="Trebuchet MS" panose="020B0703020202090204" pitchFamily="34" charset="0"/>
                <a:cs typeface="Arial"/>
              </a:rPr>
              <a:t>ΟΙ ΚΗΛΙΔΕΣ ΜΕΙΩΝΟΝΤΑΙ ΣΕ ΜΕΓΕΘΟΣ</a:t>
            </a:r>
            <a:endParaRPr sz="900">
              <a:latin typeface="Trebuchet MS" panose="020B0703020202090204" pitchFamily="34" charset="0"/>
              <a:cs typeface="Arial"/>
            </a:endParaRPr>
          </a:p>
        </p:txBody>
      </p:sp>
      <p:sp>
        <p:nvSpPr>
          <p:cNvPr id="34" name="object 34"/>
          <p:cNvSpPr txBox="1"/>
          <p:nvPr/>
        </p:nvSpPr>
        <p:spPr>
          <a:xfrm>
            <a:off x="635299" y="7587553"/>
            <a:ext cx="831850" cy="269304"/>
          </a:xfrm>
          <a:prstGeom prst="rect">
            <a:avLst/>
          </a:prstGeom>
        </p:spPr>
        <p:txBody>
          <a:bodyPr vert="horz" wrap="square" lIns="0" tIns="12700" rIns="0" bIns="0" rtlCol="0">
            <a:spAutoFit/>
          </a:bodyPr>
          <a:lstStyle/>
          <a:p>
            <a:pPr marL="12700">
              <a:lnSpc>
                <a:spcPts val="1000"/>
              </a:lnSpc>
              <a:spcBef>
                <a:spcPts val="100"/>
              </a:spcBef>
            </a:pPr>
            <a:r>
              <a:rPr lang="el-GR" sz="1000" b="1">
                <a:solidFill>
                  <a:srgbClr val="522583"/>
                </a:solidFill>
                <a:latin typeface="Trebuchet MS" panose="020B0703020202090204" pitchFamily="34" charset="0"/>
                <a:cs typeface="Arial"/>
              </a:rPr>
              <a:t>ΜΕΤΑ ΑΠΟ 1 ΕΒΔΟΜΑΔΑ:</a:t>
            </a:r>
            <a:endParaRPr sz="1000">
              <a:latin typeface="Trebuchet MS" panose="020B0703020202090204" pitchFamily="34" charset="0"/>
              <a:cs typeface="Arial"/>
            </a:endParaRPr>
          </a:p>
        </p:txBody>
      </p:sp>
      <p:sp>
        <p:nvSpPr>
          <p:cNvPr id="35" name="object 35"/>
          <p:cNvSpPr txBox="1"/>
          <p:nvPr/>
        </p:nvSpPr>
        <p:spPr>
          <a:xfrm>
            <a:off x="1691939" y="7587553"/>
            <a:ext cx="930910" cy="269304"/>
          </a:xfrm>
          <a:prstGeom prst="rect">
            <a:avLst/>
          </a:prstGeom>
        </p:spPr>
        <p:txBody>
          <a:bodyPr vert="horz" wrap="square" lIns="0" tIns="12700" rIns="0" bIns="0" rtlCol="0">
            <a:spAutoFit/>
          </a:bodyPr>
          <a:lstStyle/>
          <a:p>
            <a:pPr marL="12700">
              <a:lnSpc>
                <a:spcPts val="1000"/>
              </a:lnSpc>
              <a:spcBef>
                <a:spcPts val="100"/>
              </a:spcBef>
            </a:pPr>
            <a:r>
              <a:rPr lang="el-GR" sz="1000" b="1">
                <a:solidFill>
                  <a:srgbClr val="522583"/>
                </a:solidFill>
                <a:latin typeface="Trebuchet MS" panose="020B0703020202090204" pitchFamily="34" charset="0"/>
                <a:cs typeface="Arial"/>
              </a:rPr>
              <a:t>ΜΕΤΑ ΑΠΟ 2 ΕΒΔΟΜΑΔΕΣ:</a:t>
            </a:r>
            <a:endParaRPr lang="en-GB" sz="1000">
              <a:latin typeface="Trebuchet MS" panose="020B0703020202090204" pitchFamily="34" charset="0"/>
              <a:cs typeface="Arial"/>
            </a:endParaRPr>
          </a:p>
        </p:txBody>
      </p:sp>
      <p:sp>
        <p:nvSpPr>
          <p:cNvPr id="36" name="object 36"/>
          <p:cNvSpPr/>
          <p:nvPr/>
        </p:nvSpPr>
        <p:spPr>
          <a:xfrm>
            <a:off x="1577649" y="7921803"/>
            <a:ext cx="0" cy="222885"/>
          </a:xfrm>
          <a:custGeom>
            <a:avLst/>
            <a:gdLst/>
            <a:ahLst/>
            <a:cxnLst/>
            <a:rect l="l" t="t" r="r" b="b"/>
            <a:pathLst>
              <a:path h="222884">
                <a:moveTo>
                  <a:pt x="0" y="0"/>
                </a:moveTo>
                <a:lnTo>
                  <a:pt x="0" y="222364"/>
                </a:lnTo>
              </a:path>
            </a:pathLst>
          </a:custGeom>
          <a:ln w="6350">
            <a:solidFill>
              <a:srgbClr val="522583"/>
            </a:solidFill>
          </a:ln>
        </p:spPr>
        <p:txBody>
          <a:bodyPr wrap="square" lIns="0" tIns="0" rIns="0" bIns="0" rtlCol="0"/>
          <a:lstStyle/>
          <a:p>
            <a:endParaRPr>
              <a:latin typeface="Trebuchet MS" panose="020B0703020202090204" pitchFamily="34" charset="0"/>
            </a:endParaRPr>
          </a:p>
        </p:txBody>
      </p:sp>
      <p:sp>
        <p:nvSpPr>
          <p:cNvPr id="37" name="object 37"/>
          <p:cNvSpPr/>
          <p:nvPr/>
        </p:nvSpPr>
        <p:spPr>
          <a:xfrm>
            <a:off x="1577649" y="8383685"/>
            <a:ext cx="0" cy="222885"/>
          </a:xfrm>
          <a:custGeom>
            <a:avLst/>
            <a:gdLst/>
            <a:ahLst/>
            <a:cxnLst/>
            <a:rect l="l" t="t" r="r" b="b"/>
            <a:pathLst>
              <a:path h="222884">
                <a:moveTo>
                  <a:pt x="0" y="0"/>
                </a:moveTo>
                <a:lnTo>
                  <a:pt x="0" y="222364"/>
                </a:lnTo>
              </a:path>
            </a:pathLst>
          </a:custGeom>
          <a:ln w="6350">
            <a:solidFill>
              <a:srgbClr val="522583"/>
            </a:solidFill>
          </a:ln>
        </p:spPr>
        <p:txBody>
          <a:bodyPr wrap="square" lIns="0" tIns="0" rIns="0" bIns="0" rtlCol="0"/>
          <a:lstStyle/>
          <a:p>
            <a:endParaRPr>
              <a:latin typeface="Trebuchet MS" panose="020B0703020202090204" pitchFamily="34" charset="0"/>
            </a:endParaRPr>
          </a:p>
        </p:txBody>
      </p:sp>
      <p:sp>
        <p:nvSpPr>
          <p:cNvPr id="38" name="object 38"/>
          <p:cNvSpPr/>
          <p:nvPr/>
        </p:nvSpPr>
        <p:spPr>
          <a:xfrm>
            <a:off x="1571299" y="8902860"/>
            <a:ext cx="0" cy="222885"/>
          </a:xfrm>
          <a:custGeom>
            <a:avLst/>
            <a:gdLst/>
            <a:ahLst/>
            <a:cxnLst/>
            <a:rect l="l" t="t" r="r" b="b"/>
            <a:pathLst>
              <a:path h="222884">
                <a:moveTo>
                  <a:pt x="0" y="0"/>
                </a:moveTo>
                <a:lnTo>
                  <a:pt x="0" y="222364"/>
                </a:lnTo>
              </a:path>
            </a:pathLst>
          </a:custGeom>
          <a:ln w="6350">
            <a:solidFill>
              <a:srgbClr val="522583"/>
            </a:solidFill>
          </a:ln>
        </p:spPr>
        <p:txBody>
          <a:bodyPr wrap="square" lIns="0" tIns="0" rIns="0" bIns="0" rtlCol="0"/>
          <a:lstStyle/>
          <a:p>
            <a:endParaRPr>
              <a:latin typeface="Trebuchet MS" panose="020B0703020202090204" pitchFamily="34" charset="0"/>
            </a:endParaRPr>
          </a:p>
        </p:txBody>
      </p:sp>
      <p:sp>
        <p:nvSpPr>
          <p:cNvPr id="39" name="object 39"/>
          <p:cNvSpPr/>
          <p:nvPr/>
        </p:nvSpPr>
        <p:spPr>
          <a:xfrm>
            <a:off x="1564949" y="9413805"/>
            <a:ext cx="0" cy="222885"/>
          </a:xfrm>
          <a:custGeom>
            <a:avLst/>
            <a:gdLst/>
            <a:ahLst/>
            <a:cxnLst/>
            <a:rect l="l" t="t" r="r" b="b"/>
            <a:pathLst>
              <a:path h="222884">
                <a:moveTo>
                  <a:pt x="0" y="0"/>
                </a:moveTo>
                <a:lnTo>
                  <a:pt x="0" y="222364"/>
                </a:lnTo>
              </a:path>
            </a:pathLst>
          </a:custGeom>
          <a:ln w="6350">
            <a:solidFill>
              <a:srgbClr val="522583"/>
            </a:solidFill>
          </a:ln>
        </p:spPr>
        <p:txBody>
          <a:bodyPr wrap="square" lIns="0" tIns="0" rIns="0" bIns="0" rtlCol="0"/>
          <a:lstStyle/>
          <a:p>
            <a:endParaRPr>
              <a:latin typeface="Trebuchet MS" panose="020B070302020209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7559992" y="0"/>
            <a:ext cx="7559993" cy="10692003"/>
          </a:xfrm>
          <a:prstGeom prst="rect">
            <a:avLst/>
          </a:prstGeom>
        </p:spPr>
      </p:pic>
      <p:sp>
        <p:nvSpPr>
          <p:cNvPr id="3" name="object 3"/>
          <p:cNvSpPr txBox="1">
            <a:spLocks noGrp="1"/>
          </p:cNvSpPr>
          <p:nvPr>
            <p:ph type="title"/>
          </p:nvPr>
        </p:nvSpPr>
        <p:spPr>
          <a:xfrm>
            <a:off x="769425" y="1310288"/>
            <a:ext cx="5879025" cy="566822"/>
          </a:xfrm>
          <a:prstGeom prst="rect">
            <a:avLst/>
          </a:prstGeom>
        </p:spPr>
        <p:txBody>
          <a:bodyPr vert="horz" wrap="square" lIns="0" tIns="12700" rIns="0" bIns="0" rtlCol="0" anchor="t">
            <a:spAutoFit/>
          </a:bodyPr>
          <a:lstStyle/>
          <a:p>
            <a:pPr marL="12700">
              <a:lnSpc>
                <a:spcPct val="100000"/>
              </a:lnSpc>
              <a:spcBef>
                <a:spcPts val="100"/>
              </a:spcBef>
            </a:pPr>
            <a:r>
              <a:rPr lang="el-GR">
                <a:latin typeface="Trebuchet MS"/>
              </a:rPr>
              <a:t>ΜΙΑ ΡΟΥΤΙΝΑ </a:t>
            </a:r>
            <a:endParaRPr lang="el-GR" strike="sngStrike">
              <a:solidFill>
                <a:srgbClr val="FF0000"/>
              </a:solidFill>
              <a:latin typeface="Trebuchet MS"/>
            </a:endParaRPr>
          </a:p>
        </p:txBody>
      </p:sp>
      <p:sp>
        <p:nvSpPr>
          <p:cNvPr id="4" name="object 4"/>
          <p:cNvSpPr txBox="1"/>
          <p:nvPr/>
        </p:nvSpPr>
        <p:spPr>
          <a:xfrm>
            <a:off x="769425" y="1754686"/>
            <a:ext cx="5879025" cy="3322961"/>
          </a:xfrm>
          <a:prstGeom prst="rect">
            <a:avLst/>
          </a:prstGeom>
        </p:spPr>
        <p:txBody>
          <a:bodyPr vert="horz" wrap="square" lIns="0" tIns="114300" rIns="0" bIns="0" rtlCol="0" anchor="t">
            <a:spAutoFit/>
          </a:bodyPr>
          <a:lstStyle/>
          <a:p>
            <a:pPr marL="12700" marR="5080">
              <a:lnSpc>
                <a:spcPts val="3500"/>
              </a:lnSpc>
              <a:spcBef>
                <a:spcPts val="900"/>
              </a:spcBef>
            </a:pPr>
            <a:r>
              <a:rPr lang="el-GR" sz="3600" b="1" dirty="0">
                <a:latin typeface="Trebuchet MS"/>
                <a:cs typeface="Arial"/>
              </a:rPr>
              <a:t>ΕΝΑΝΤΙΑ ΣΤΗΝ ΥΠΕΡΜΕΛΑΓΧΡΩΣΗ</a:t>
            </a:r>
            <a:r>
              <a:rPr lang="el-GR" sz="3600" dirty="0">
                <a:latin typeface="Trebuchet MS"/>
                <a:cs typeface="Arial"/>
              </a:rPr>
              <a:t>,</a:t>
            </a:r>
            <a:r>
              <a:rPr sz="3600" b="1" dirty="0">
                <a:latin typeface="Trebuchet MS"/>
                <a:cs typeface="Arial"/>
              </a:rPr>
              <a:t> </a:t>
            </a:r>
            <a:r>
              <a:rPr lang="el-GR" sz="3600" dirty="0">
                <a:latin typeface="Trebuchet MS"/>
                <a:cs typeface="Arial"/>
              </a:rPr>
              <a:t>ΜΕ </a:t>
            </a:r>
            <a:endParaRPr lang="el-GR" sz="3600" dirty="0">
              <a:latin typeface="Trebuchet MS" panose="020B0703020202090204" pitchFamily="34" charset="0"/>
              <a:cs typeface="Arial"/>
            </a:endParaRPr>
          </a:p>
          <a:p>
            <a:pPr marL="12700" marR="5080">
              <a:lnSpc>
                <a:spcPts val="3500"/>
              </a:lnSpc>
            </a:pPr>
            <a:r>
              <a:rPr lang="el-GR" sz="3600" dirty="0">
                <a:latin typeface="Trebuchet MS"/>
                <a:cs typeface="Arial"/>
              </a:rPr>
              <a:t>ΤΗ ΔΥΝΑΜΗ ΤΟΥ</a:t>
            </a:r>
            <a:r>
              <a:rPr sz="3600" dirty="0">
                <a:latin typeface="Trebuchet MS"/>
                <a:cs typeface="Arial"/>
              </a:rPr>
              <a:t> MELASYL™</a:t>
            </a:r>
            <a:endParaRPr lang="el-GR" sz="3600" dirty="0">
              <a:latin typeface="Trebuchet MS"/>
              <a:cs typeface="Arial"/>
            </a:endParaRPr>
          </a:p>
          <a:p>
            <a:pPr marL="12700" marR="5080">
              <a:lnSpc>
                <a:spcPct val="113000"/>
              </a:lnSpc>
              <a:spcBef>
                <a:spcPts val="900"/>
              </a:spcBef>
            </a:pPr>
            <a:endParaRPr lang="el-GR" sz="1100">
              <a:latin typeface="Trebuchet MS" panose="020B0703020202090204" pitchFamily="34" charset="0"/>
              <a:cs typeface="Arial"/>
            </a:endParaRPr>
          </a:p>
          <a:p>
            <a:pPr marL="12700" marR="5080">
              <a:lnSpc>
                <a:spcPct val="113000"/>
              </a:lnSpc>
              <a:spcBef>
                <a:spcPts val="900"/>
              </a:spcBef>
            </a:pPr>
            <a:r>
              <a:rPr lang="el-GR" sz="1100" dirty="0">
                <a:latin typeface="Trebuchet MS"/>
                <a:cs typeface="Arial"/>
              </a:rPr>
              <a:t>Για να επιτευχθεί μέγιστη αποτελεσματικότητα </a:t>
            </a:r>
          </a:p>
          <a:p>
            <a:pPr marL="12700" marR="5080">
              <a:lnSpc>
                <a:spcPct val="113000"/>
              </a:lnSpc>
            </a:pPr>
            <a:r>
              <a:rPr lang="el-GR" sz="1100" dirty="0">
                <a:latin typeface="Trebuchet MS"/>
                <a:cs typeface="Arial"/>
              </a:rPr>
              <a:t>κατά της </a:t>
            </a:r>
            <a:r>
              <a:rPr lang="el-GR" sz="1100" dirty="0" err="1">
                <a:latin typeface="Trebuchet MS"/>
                <a:cs typeface="Arial"/>
              </a:rPr>
              <a:t>υπερμελάγχρωσης</a:t>
            </a:r>
            <a:r>
              <a:rPr lang="el-GR" sz="1100" dirty="0">
                <a:latin typeface="Trebuchet MS"/>
                <a:cs typeface="Arial"/>
              </a:rPr>
              <a:t>, πρέπει να ακολουθείται </a:t>
            </a:r>
          </a:p>
          <a:p>
            <a:pPr marL="12700" marR="5080">
              <a:lnSpc>
                <a:spcPct val="113000"/>
              </a:lnSpc>
            </a:pPr>
            <a:r>
              <a:rPr lang="el-GR" sz="1100" dirty="0">
                <a:solidFill>
                  <a:schemeClr val="tx1"/>
                </a:solidFill>
                <a:latin typeface="Trebuchet MS"/>
                <a:cs typeface="Arial"/>
              </a:rPr>
              <a:t>ένα ολοκληρωμένο πρόγραμμα φροντίδας του δέρματος</a:t>
            </a:r>
            <a:r>
              <a:rPr sz="1100" dirty="0">
                <a:solidFill>
                  <a:schemeClr val="tx1"/>
                </a:solidFill>
                <a:latin typeface="Trebuchet MS"/>
                <a:cs typeface="Arial"/>
              </a:rPr>
              <a:t>.</a:t>
            </a:r>
            <a:r>
              <a:rPr lang="en-US" sz="1100" dirty="0">
                <a:solidFill>
                  <a:schemeClr val="tx1"/>
                </a:solidFill>
                <a:latin typeface="Trebuchet MS"/>
                <a:cs typeface="Arial"/>
              </a:rPr>
              <a:t> </a:t>
            </a:r>
            <a:endParaRPr lang="el-GR" sz="1100" dirty="0">
              <a:solidFill>
                <a:schemeClr val="tx1"/>
              </a:solidFill>
              <a:latin typeface="Trebuchet MS" panose="020B0703020202090204" pitchFamily="34" charset="0"/>
              <a:cs typeface="Arial"/>
            </a:endParaRPr>
          </a:p>
          <a:p>
            <a:pPr marL="12700" marR="5080">
              <a:lnSpc>
                <a:spcPct val="113000"/>
              </a:lnSpc>
            </a:pPr>
            <a:r>
              <a:rPr lang="el-GR" sz="1100" dirty="0">
                <a:solidFill>
                  <a:schemeClr val="tx1"/>
                </a:solidFill>
                <a:latin typeface="Trebuchet MS"/>
                <a:cs typeface="Arial"/>
              </a:rPr>
              <a:t>Με τη δύναμη του</a:t>
            </a:r>
            <a:r>
              <a:rPr sz="1100" dirty="0">
                <a:solidFill>
                  <a:schemeClr val="tx1"/>
                </a:solidFill>
                <a:latin typeface="Trebuchet MS"/>
                <a:cs typeface="Arial"/>
              </a:rPr>
              <a:t> </a:t>
            </a:r>
            <a:r>
              <a:rPr sz="1100" dirty="0" err="1">
                <a:solidFill>
                  <a:schemeClr val="tx1"/>
                </a:solidFill>
                <a:latin typeface="Trebuchet MS"/>
                <a:cs typeface="Arial"/>
              </a:rPr>
              <a:t>Melasyl</a:t>
            </a:r>
            <a:r>
              <a:rPr sz="1100" dirty="0">
                <a:solidFill>
                  <a:schemeClr val="tx1"/>
                </a:solidFill>
                <a:latin typeface="Trebuchet MS"/>
                <a:cs typeface="Arial"/>
              </a:rPr>
              <a:t>™ </a:t>
            </a:r>
            <a:r>
              <a:rPr lang="el-GR" sz="1100" dirty="0">
                <a:solidFill>
                  <a:schemeClr val="tx1"/>
                </a:solidFill>
                <a:latin typeface="Trebuchet MS"/>
                <a:cs typeface="Arial"/>
              </a:rPr>
              <a:t>και της </a:t>
            </a:r>
            <a:r>
              <a:rPr lang="el-GR" sz="1100" dirty="0" err="1">
                <a:solidFill>
                  <a:schemeClr val="tx1"/>
                </a:solidFill>
                <a:latin typeface="Trebuchet MS"/>
                <a:cs typeface="Arial"/>
              </a:rPr>
              <a:t>Νιασιναμίδης</a:t>
            </a:r>
            <a:r>
              <a:rPr sz="1100" dirty="0">
                <a:solidFill>
                  <a:schemeClr val="tx1"/>
                </a:solidFill>
                <a:latin typeface="Trebuchet MS"/>
                <a:cs typeface="Arial"/>
              </a:rPr>
              <a:t>,</a:t>
            </a:r>
            <a:r>
              <a:rPr lang="en-US" sz="1100" dirty="0">
                <a:solidFill>
                  <a:schemeClr val="tx1"/>
                </a:solidFill>
                <a:latin typeface="Trebuchet MS"/>
                <a:cs typeface="Arial"/>
              </a:rPr>
              <a:t> </a:t>
            </a:r>
            <a:endParaRPr lang="el-GR" sz="1100" dirty="0">
              <a:solidFill>
                <a:schemeClr val="tx1"/>
              </a:solidFill>
              <a:latin typeface="Trebuchet MS" panose="020B0703020202090204" pitchFamily="34" charset="0"/>
              <a:cs typeface="Arial"/>
            </a:endParaRPr>
          </a:p>
          <a:p>
            <a:pPr marL="12700" marR="5080">
              <a:lnSpc>
                <a:spcPct val="113000"/>
              </a:lnSpc>
            </a:pPr>
            <a:r>
              <a:rPr lang="el-GR" sz="1100" dirty="0">
                <a:solidFill>
                  <a:schemeClr val="tx1"/>
                </a:solidFill>
                <a:latin typeface="Trebuchet MS"/>
                <a:cs typeface="Arial"/>
              </a:rPr>
              <a:t>η </a:t>
            </a:r>
            <a:r>
              <a:rPr sz="1100" dirty="0" err="1">
                <a:solidFill>
                  <a:schemeClr val="tx1"/>
                </a:solidFill>
                <a:latin typeface="Trebuchet MS"/>
                <a:cs typeface="Arial"/>
              </a:rPr>
              <a:t>La</a:t>
            </a:r>
            <a:r>
              <a:rPr sz="1100" dirty="0">
                <a:solidFill>
                  <a:schemeClr val="tx1"/>
                </a:solidFill>
                <a:latin typeface="Trebuchet MS"/>
                <a:cs typeface="Arial"/>
              </a:rPr>
              <a:t> </a:t>
            </a:r>
            <a:r>
              <a:rPr sz="1100" dirty="0" err="1">
                <a:solidFill>
                  <a:schemeClr val="tx1"/>
                </a:solidFill>
                <a:latin typeface="Trebuchet MS"/>
                <a:cs typeface="Arial"/>
              </a:rPr>
              <a:t>Roche</a:t>
            </a:r>
            <a:r>
              <a:rPr sz="1100" dirty="0">
                <a:solidFill>
                  <a:schemeClr val="tx1"/>
                </a:solidFill>
                <a:latin typeface="Trebuchet MS"/>
                <a:cs typeface="Arial"/>
              </a:rPr>
              <a:t>–</a:t>
            </a:r>
            <a:r>
              <a:rPr sz="1100" dirty="0" err="1">
                <a:solidFill>
                  <a:schemeClr val="tx1"/>
                </a:solidFill>
                <a:latin typeface="Trebuchet MS"/>
                <a:cs typeface="Arial"/>
              </a:rPr>
              <a:t>Posay</a:t>
            </a:r>
            <a:r>
              <a:rPr sz="1100" dirty="0">
                <a:solidFill>
                  <a:schemeClr val="tx1"/>
                </a:solidFill>
                <a:latin typeface="Trebuchet MS"/>
                <a:cs typeface="Arial"/>
              </a:rPr>
              <a:t> </a:t>
            </a:r>
            <a:r>
              <a:rPr lang="el-GR" sz="1100" dirty="0">
                <a:solidFill>
                  <a:schemeClr val="tx1"/>
                </a:solidFill>
                <a:latin typeface="Trebuchet MS"/>
                <a:cs typeface="Arial"/>
              </a:rPr>
              <a:t>παρουσιάζει</a:t>
            </a:r>
            <a:r>
              <a:rPr sz="1100" dirty="0">
                <a:solidFill>
                  <a:schemeClr val="tx1"/>
                </a:solidFill>
                <a:latin typeface="Trebuchet MS"/>
                <a:cs typeface="Arial"/>
              </a:rPr>
              <a:t> </a:t>
            </a:r>
            <a:r>
              <a:rPr lang="el-GR" sz="1100" b="1" dirty="0">
                <a:solidFill>
                  <a:schemeClr val="tx1"/>
                </a:solidFill>
                <a:latin typeface="Trebuchet MS"/>
                <a:cs typeface="Arial"/>
              </a:rPr>
              <a:t>μια ολοκληρωμένη φροντίδα</a:t>
            </a:r>
            <a:endParaRPr lang="el-GR" sz="1100" b="1" strike="sngStrike" dirty="0">
              <a:solidFill>
                <a:schemeClr val="tx1"/>
              </a:solidFill>
              <a:latin typeface="Trebuchet MS"/>
              <a:cs typeface="Arial"/>
            </a:endParaRPr>
          </a:p>
          <a:p>
            <a:pPr marL="12700" marR="5080">
              <a:lnSpc>
                <a:spcPct val="113000"/>
              </a:lnSpc>
            </a:pPr>
            <a:r>
              <a:rPr lang="el-GR" sz="1100" b="1" dirty="0">
                <a:latin typeface="Trebuchet MS"/>
                <a:cs typeface="Arial"/>
              </a:rPr>
              <a:t>για την ανακούφιση όσων επηρεάζονται από τις σωματικές </a:t>
            </a:r>
          </a:p>
          <a:p>
            <a:pPr marL="12700" marR="5080">
              <a:lnSpc>
                <a:spcPct val="113000"/>
              </a:lnSpc>
            </a:pPr>
            <a:r>
              <a:rPr lang="el-GR" sz="1100" b="1" dirty="0">
                <a:latin typeface="Trebuchet MS"/>
                <a:cs typeface="Arial"/>
              </a:rPr>
              <a:t>και ψυχολογικές επιπτώσεις της </a:t>
            </a:r>
            <a:r>
              <a:rPr lang="el-GR" sz="1100" b="1" dirty="0" err="1">
                <a:latin typeface="Trebuchet MS"/>
                <a:cs typeface="Arial"/>
              </a:rPr>
              <a:t>υπερμελάγχρωσης</a:t>
            </a:r>
            <a:r>
              <a:rPr lang="el-GR" sz="1100" b="1" dirty="0">
                <a:latin typeface="Trebuchet MS"/>
                <a:cs typeface="Arial"/>
              </a:rPr>
              <a:t>.</a:t>
            </a:r>
            <a:endParaRPr sz="1100" dirty="0">
              <a:latin typeface="Trebuchet MS"/>
              <a:cs typeface="Arial"/>
            </a:endParaRPr>
          </a:p>
        </p:txBody>
      </p:sp>
      <p:pic>
        <p:nvPicPr>
          <p:cNvPr id="7" name="object 7"/>
          <p:cNvPicPr/>
          <p:nvPr/>
        </p:nvPicPr>
        <p:blipFill>
          <a:blip r:embed="rId4" cstate="print"/>
          <a:stretch>
            <a:fillRect/>
          </a:stretch>
        </p:blipFill>
        <p:spPr>
          <a:xfrm>
            <a:off x="1026441" y="6184348"/>
            <a:ext cx="1344619" cy="2204999"/>
          </a:xfrm>
          <a:prstGeom prst="rect">
            <a:avLst/>
          </a:prstGeom>
        </p:spPr>
      </p:pic>
      <p:sp>
        <p:nvSpPr>
          <p:cNvPr id="9" name="object 9"/>
          <p:cNvSpPr txBox="1"/>
          <p:nvPr/>
        </p:nvSpPr>
        <p:spPr>
          <a:xfrm>
            <a:off x="8690299" y="3993953"/>
            <a:ext cx="5393055" cy="3021212"/>
          </a:xfrm>
          <a:prstGeom prst="rect">
            <a:avLst/>
          </a:prstGeom>
        </p:spPr>
        <p:txBody>
          <a:bodyPr vert="horz" wrap="square" lIns="0" tIns="182880" rIns="0" bIns="0" rtlCol="0">
            <a:spAutoFit/>
          </a:bodyPr>
          <a:lstStyle/>
          <a:p>
            <a:pPr marL="12700" marR="34925">
              <a:lnSpc>
                <a:spcPct val="73400"/>
              </a:lnSpc>
              <a:spcBef>
                <a:spcPts val="1440"/>
              </a:spcBef>
            </a:pPr>
            <a:r>
              <a:rPr lang="el-GR" sz="4200">
                <a:solidFill>
                  <a:srgbClr val="FFFFFF"/>
                </a:solidFill>
                <a:latin typeface="Trebuchet MS" panose="020B0703020202090204" pitchFamily="34" charset="0"/>
                <a:cs typeface="Arial"/>
              </a:rPr>
              <a:t>ΤΟ ΜΕΛΛΟΝ ΕΙΝΑΙ ΕΔΩ</a:t>
            </a:r>
            <a:r>
              <a:rPr sz="4200">
                <a:solidFill>
                  <a:srgbClr val="FFFFFF"/>
                </a:solidFill>
                <a:latin typeface="Trebuchet MS" panose="020B0703020202090204" pitchFamily="34" charset="0"/>
                <a:cs typeface="Arial"/>
              </a:rPr>
              <a:t>. </a:t>
            </a:r>
            <a:r>
              <a:rPr lang="el-GR" sz="4200">
                <a:solidFill>
                  <a:srgbClr val="FFFFFF"/>
                </a:solidFill>
                <a:latin typeface="Trebuchet MS" panose="020B0703020202090204" pitchFamily="34" charset="0"/>
                <a:cs typeface="Arial"/>
              </a:rPr>
              <a:t>ΜΕ ΤΗ ΔΥΝΑΜΗ ΤΟΥ</a:t>
            </a:r>
            <a:r>
              <a:rPr sz="4200">
                <a:solidFill>
                  <a:srgbClr val="FFFFFF"/>
                </a:solidFill>
                <a:latin typeface="Trebuchet MS" panose="020B0703020202090204" pitchFamily="34" charset="0"/>
                <a:cs typeface="Arial"/>
              </a:rPr>
              <a:t> MELASYL™</a:t>
            </a:r>
            <a:r>
              <a:rPr lang="el-GR" sz="4200">
                <a:solidFill>
                  <a:srgbClr val="FFFFFF"/>
                </a:solidFill>
                <a:latin typeface="Trebuchet MS" panose="020B0703020202090204" pitchFamily="34" charset="0"/>
                <a:cs typeface="Arial"/>
              </a:rPr>
              <a:t>.</a:t>
            </a:r>
            <a:r>
              <a:rPr sz="4200">
                <a:solidFill>
                  <a:srgbClr val="FFFFFF"/>
                </a:solidFill>
                <a:latin typeface="Trebuchet MS" panose="020B0703020202090204" pitchFamily="34" charset="0"/>
                <a:cs typeface="Arial"/>
              </a:rPr>
              <a:t> </a:t>
            </a:r>
            <a:r>
              <a:rPr lang="el-GR" sz="4200" b="1">
                <a:solidFill>
                  <a:srgbClr val="FFFFFF"/>
                </a:solidFill>
                <a:latin typeface="Trebuchet MS" panose="020B0703020202090204" pitchFamily="34" charset="0"/>
                <a:cs typeface="Arial"/>
              </a:rPr>
              <a:t>Η ΕΠΑΝΑΣΤΑΣΗ ΣΤΗΝ ΑΝΤΙΜΕΤΩΠΙΣΗ ΤΗΣ ΥΠΕΡΜΕΛΑΓΧΡΩΣΗΣ. </a:t>
            </a:r>
            <a:endParaRPr sz="4200" b="1">
              <a:latin typeface="Trebuchet MS" panose="020B0703020202090204" pitchFamily="34" charset="0"/>
              <a:cs typeface="Arial"/>
            </a:endParaRPr>
          </a:p>
        </p:txBody>
      </p:sp>
      <p:pic>
        <p:nvPicPr>
          <p:cNvPr id="13" name="object 13"/>
          <p:cNvPicPr/>
          <p:nvPr/>
        </p:nvPicPr>
        <p:blipFill>
          <a:blip r:embed="rId5" cstate="print"/>
          <a:stretch>
            <a:fillRect/>
          </a:stretch>
        </p:blipFill>
        <p:spPr>
          <a:xfrm>
            <a:off x="4795907" y="6094488"/>
            <a:ext cx="1697237" cy="2391600"/>
          </a:xfrm>
          <a:prstGeom prst="rect">
            <a:avLst/>
          </a:prstGeom>
        </p:spPr>
      </p:pic>
      <p:sp>
        <p:nvSpPr>
          <p:cNvPr id="14" name="object 14"/>
          <p:cNvSpPr txBox="1"/>
          <p:nvPr/>
        </p:nvSpPr>
        <p:spPr>
          <a:xfrm>
            <a:off x="1152064" y="8625914"/>
            <a:ext cx="1118235" cy="208134"/>
          </a:xfrm>
          <a:prstGeom prst="rect">
            <a:avLst/>
          </a:prstGeom>
        </p:spPr>
        <p:txBody>
          <a:bodyPr vert="horz" wrap="square" lIns="0" tIns="12065" rIns="0" bIns="0" rtlCol="0">
            <a:spAutoFit/>
          </a:bodyPr>
          <a:lstStyle/>
          <a:p>
            <a:pPr marL="4763" marR="5080" indent="7938" algn="ctr">
              <a:lnSpc>
                <a:spcPct val="101499"/>
              </a:lnSpc>
              <a:spcBef>
                <a:spcPts val="95"/>
              </a:spcBef>
            </a:pPr>
            <a:r>
              <a:rPr lang="el-GR" sz="650">
                <a:latin typeface="Trebuchet MS" panose="020B0703020202090204" pitchFamily="34" charset="0"/>
                <a:cs typeface="Arial"/>
              </a:rPr>
              <a:t>Ξεκινήστε με το νέο </a:t>
            </a:r>
          </a:p>
          <a:p>
            <a:pPr marL="4763" marR="5080" indent="7938" algn="ctr">
              <a:lnSpc>
                <a:spcPct val="101499"/>
              </a:lnSpc>
            </a:pPr>
            <a:r>
              <a:rPr sz="650" b="1">
                <a:latin typeface="Trebuchet MS" panose="020B0703020202090204" pitchFamily="34" charset="0"/>
                <a:cs typeface="Arial"/>
              </a:rPr>
              <a:t>MELA B3 </a:t>
            </a:r>
            <a:r>
              <a:rPr lang="en-GB" sz="650" b="1">
                <a:latin typeface="Trebuchet MS" panose="020B0703020202090204" pitchFamily="34" charset="0"/>
                <a:cs typeface="Arial"/>
              </a:rPr>
              <a:t>Serum</a:t>
            </a:r>
            <a:r>
              <a:rPr sz="650" b="1">
                <a:latin typeface="Trebuchet MS" panose="020B0703020202090204" pitchFamily="34" charset="0"/>
                <a:cs typeface="Arial"/>
              </a:rPr>
              <a:t>.</a:t>
            </a:r>
            <a:endParaRPr sz="650">
              <a:latin typeface="Trebuchet MS" panose="020B0703020202090204" pitchFamily="34" charset="0"/>
              <a:cs typeface="Arial"/>
            </a:endParaRPr>
          </a:p>
        </p:txBody>
      </p:sp>
      <p:sp>
        <p:nvSpPr>
          <p:cNvPr id="15" name="object 15"/>
          <p:cNvSpPr/>
          <p:nvPr/>
        </p:nvSpPr>
        <p:spPr>
          <a:xfrm>
            <a:off x="1695450" y="8884545"/>
            <a:ext cx="0" cy="200660"/>
          </a:xfrm>
          <a:custGeom>
            <a:avLst/>
            <a:gdLst/>
            <a:ahLst/>
            <a:cxnLst/>
            <a:rect l="l" t="t" r="r" b="b"/>
            <a:pathLst>
              <a:path h="200659">
                <a:moveTo>
                  <a:pt x="0" y="0"/>
                </a:moveTo>
                <a:lnTo>
                  <a:pt x="0" y="200482"/>
                </a:lnTo>
              </a:path>
            </a:pathLst>
          </a:custGeom>
          <a:ln w="9423">
            <a:solidFill>
              <a:srgbClr val="020203"/>
            </a:solidFill>
          </a:ln>
        </p:spPr>
        <p:txBody>
          <a:bodyPr wrap="square" lIns="0" tIns="0" rIns="0" bIns="0" rtlCol="0"/>
          <a:lstStyle/>
          <a:p>
            <a:endParaRPr>
              <a:latin typeface="Trebuchet MS" panose="020B0703020202090204" pitchFamily="34" charset="0"/>
            </a:endParaRPr>
          </a:p>
        </p:txBody>
      </p:sp>
      <p:sp>
        <p:nvSpPr>
          <p:cNvPr id="18" name="object 18"/>
          <p:cNvSpPr txBox="1"/>
          <p:nvPr/>
        </p:nvSpPr>
        <p:spPr>
          <a:xfrm>
            <a:off x="4929515" y="8609081"/>
            <a:ext cx="1430020" cy="309252"/>
          </a:xfrm>
          <a:prstGeom prst="rect">
            <a:avLst/>
          </a:prstGeom>
        </p:spPr>
        <p:txBody>
          <a:bodyPr vert="horz" wrap="square" lIns="0" tIns="12065" rIns="0" bIns="0" rtlCol="0">
            <a:spAutoFit/>
          </a:bodyPr>
          <a:lstStyle/>
          <a:p>
            <a:pPr marL="4763" marR="5080" algn="ctr">
              <a:lnSpc>
                <a:spcPct val="101499"/>
              </a:lnSpc>
              <a:spcBef>
                <a:spcPts val="95"/>
              </a:spcBef>
            </a:pPr>
            <a:r>
              <a:rPr lang="el-GR" sz="650" dirty="0">
                <a:latin typeface="Trebuchet MS" panose="020B0703020202090204" pitchFamily="34" charset="0"/>
                <a:cs typeface="Arial"/>
              </a:rPr>
              <a:t>Τις ημέρες με έντονη ηλιοφάνεια ολοκληρώστε με </a:t>
            </a:r>
            <a:r>
              <a:rPr sz="650" b="1" dirty="0">
                <a:latin typeface="Trebuchet MS" panose="020B0703020202090204" pitchFamily="34" charset="0"/>
                <a:cs typeface="Arial"/>
              </a:rPr>
              <a:t>ANTHELIOS UVMUNE 400.</a:t>
            </a:r>
            <a:endParaRPr sz="650" dirty="0">
              <a:latin typeface="Trebuchet MS" panose="020B0703020202090204" pitchFamily="34" charset="0"/>
              <a:cs typeface="Arial"/>
            </a:endParaRPr>
          </a:p>
        </p:txBody>
      </p:sp>
      <p:grpSp>
        <p:nvGrpSpPr>
          <p:cNvPr id="19" name="object 19"/>
          <p:cNvGrpSpPr/>
          <p:nvPr/>
        </p:nvGrpSpPr>
        <p:grpSpPr>
          <a:xfrm>
            <a:off x="2819407" y="7708900"/>
            <a:ext cx="200660" cy="200660"/>
            <a:chOff x="5164753" y="7599602"/>
            <a:chExt cx="200660" cy="200660"/>
          </a:xfrm>
        </p:grpSpPr>
        <p:sp>
          <p:nvSpPr>
            <p:cNvPr id="20" name="object 20"/>
            <p:cNvSpPr/>
            <p:nvPr/>
          </p:nvSpPr>
          <p:spPr>
            <a:xfrm>
              <a:off x="5264999" y="7599602"/>
              <a:ext cx="0" cy="200660"/>
            </a:xfrm>
            <a:custGeom>
              <a:avLst/>
              <a:gdLst/>
              <a:ahLst/>
              <a:cxnLst/>
              <a:rect l="l" t="t" r="r" b="b"/>
              <a:pathLst>
                <a:path h="200659">
                  <a:moveTo>
                    <a:pt x="0" y="0"/>
                  </a:moveTo>
                  <a:lnTo>
                    <a:pt x="0" y="200482"/>
                  </a:lnTo>
                </a:path>
              </a:pathLst>
            </a:custGeom>
            <a:ln w="9423">
              <a:solidFill>
                <a:srgbClr val="020203"/>
              </a:solidFill>
            </a:ln>
          </p:spPr>
          <p:txBody>
            <a:bodyPr wrap="square" lIns="0" tIns="0" rIns="0" bIns="0" rtlCol="0"/>
            <a:lstStyle/>
            <a:p>
              <a:endParaRPr>
                <a:latin typeface="Trebuchet MS" panose="020B0703020202090204" pitchFamily="34" charset="0"/>
              </a:endParaRPr>
            </a:p>
          </p:txBody>
        </p:sp>
        <p:sp>
          <p:nvSpPr>
            <p:cNvPr id="21" name="object 21"/>
            <p:cNvSpPr/>
            <p:nvPr/>
          </p:nvSpPr>
          <p:spPr>
            <a:xfrm>
              <a:off x="5164753" y="7699841"/>
              <a:ext cx="200660" cy="0"/>
            </a:xfrm>
            <a:custGeom>
              <a:avLst/>
              <a:gdLst/>
              <a:ahLst/>
              <a:cxnLst/>
              <a:rect l="l" t="t" r="r" b="b"/>
              <a:pathLst>
                <a:path w="200660">
                  <a:moveTo>
                    <a:pt x="200482" y="0"/>
                  </a:moveTo>
                  <a:lnTo>
                    <a:pt x="0" y="0"/>
                  </a:lnTo>
                </a:path>
              </a:pathLst>
            </a:custGeom>
            <a:ln w="9423">
              <a:solidFill>
                <a:srgbClr val="020203"/>
              </a:solidFill>
            </a:ln>
          </p:spPr>
          <p:txBody>
            <a:bodyPr wrap="square" lIns="0" tIns="0" rIns="0" bIns="0" rtlCol="0"/>
            <a:lstStyle/>
            <a:p>
              <a:endParaRPr>
                <a:latin typeface="Trebuchet MS" panose="020B0703020202090204" pitchFamily="34" charset="0"/>
              </a:endParaRPr>
            </a:p>
          </p:txBody>
        </p:sp>
      </p:grpSp>
      <p:sp>
        <p:nvSpPr>
          <p:cNvPr id="22" name="object 22"/>
          <p:cNvSpPr/>
          <p:nvPr/>
        </p:nvSpPr>
        <p:spPr>
          <a:xfrm>
            <a:off x="14943492" y="0"/>
            <a:ext cx="176530" cy="263525"/>
          </a:xfrm>
          <a:custGeom>
            <a:avLst/>
            <a:gdLst/>
            <a:ahLst/>
            <a:cxnLst/>
            <a:rect l="l" t="t" r="r" b="b"/>
            <a:pathLst>
              <a:path w="176530" h="263525">
                <a:moveTo>
                  <a:pt x="176517" y="0"/>
                </a:moveTo>
                <a:lnTo>
                  <a:pt x="0" y="0"/>
                </a:lnTo>
                <a:lnTo>
                  <a:pt x="0" y="263245"/>
                </a:lnTo>
                <a:lnTo>
                  <a:pt x="176517" y="263245"/>
                </a:lnTo>
                <a:lnTo>
                  <a:pt x="176517" y="0"/>
                </a:lnTo>
                <a:close/>
              </a:path>
            </a:pathLst>
          </a:custGeom>
          <a:solidFill>
            <a:srgbClr val="009FE3"/>
          </a:solidFill>
        </p:spPr>
        <p:txBody>
          <a:bodyPr wrap="square" lIns="0" tIns="0" rIns="0" bIns="0" rtlCol="0"/>
          <a:lstStyle/>
          <a:p>
            <a:endParaRPr>
              <a:latin typeface="Trebuchet MS" panose="020B0703020202090204" pitchFamily="34" charset="0"/>
            </a:endParaRPr>
          </a:p>
        </p:txBody>
      </p:sp>
      <p:sp>
        <p:nvSpPr>
          <p:cNvPr id="23" name="object 23"/>
          <p:cNvSpPr txBox="1"/>
          <p:nvPr/>
        </p:nvSpPr>
        <p:spPr>
          <a:xfrm>
            <a:off x="1516792" y="9295514"/>
            <a:ext cx="339090" cy="114134"/>
          </a:xfrm>
          <a:prstGeom prst="rect">
            <a:avLst/>
          </a:prstGeom>
        </p:spPr>
        <p:txBody>
          <a:bodyPr vert="horz" wrap="square" lIns="0" tIns="13970" rIns="0" bIns="0" rtlCol="0">
            <a:spAutoFit/>
          </a:bodyPr>
          <a:lstStyle/>
          <a:p>
            <a:pPr marL="12700" algn="ctr">
              <a:lnSpc>
                <a:spcPct val="100000"/>
              </a:lnSpc>
              <a:spcBef>
                <a:spcPts val="110"/>
              </a:spcBef>
            </a:pPr>
            <a:r>
              <a:rPr lang="el-GR" sz="650" b="1">
                <a:latin typeface="Trebuchet MS" panose="020B0703020202090204" pitchFamily="34" charset="0"/>
                <a:cs typeface="Arial"/>
              </a:rPr>
              <a:t>ΒΗΜΑ</a:t>
            </a:r>
            <a:r>
              <a:rPr sz="650" b="1">
                <a:latin typeface="Trebuchet MS" panose="020B0703020202090204" pitchFamily="34" charset="0"/>
                <a:cs typeface="Arial"/>
              </a:rPr>
              <a:t> </a:t>
            </a:r>
            <a:r>
              <a:rPr lang="el-GR" sz="650">
                <a:latin typeface="Trebuchet MS" panose="020B0703020202090204" pitchFamily="34" charset="0"/>
                <a:cs typeface="Arial"/>
              </a:rPr>
              <a:t>1</a:t>
            </a:r>
            <a:endParaRPr sz="650">
              <a:latin typeface="Trebuchet MS" panose="020B0703020202090204" pitchFamily="34" charset="0"/>
              <a:cs typeface="Arial"/>
            </a:endParaRPr>
          </a:p>
        </p:txBody>
      </p:sp>
      <p:sp>
        <p:nvSpPr>
          <p:cNvPr id="24" name="object 24"/>
          <p:cNvSpPr txBox="1"/>
          <p:nvPr/>
        </p:nvSpPr>
        <p:spPr>
          <a:xfrm>
            <a:off x="3540662" y="9295514"/>
            <a:ext cx="336550" cy="114134"/>
          </a:xfrm>
          <a:prstGeom prst="rect">
            <a:avLst/>
          </a:prstGeom>
        </p:spPr>
        <p:txBody>
          <a:bodyPr vert="horz" wrap="square" lIns="0" tIns="13970" rIns="0" bIns="0" rtlCol="0">
            <a:spAutoFit/>
          </a:bodyPr>
          <a:lstStyle/>
          <a:p>
            <a:pPr marL="12700" algn="ctr">
              <a:lnSpc>
                <a:spcPct val="100000"/>
              </a:lnSpc>
              <a:spcBef>
                <a:spcPts val="110"/>
              </a:spcBef>
            </a:pPr>
            <a:r>
              <a:rPr lang="el-GR" sz="650" b="1" dirty="0">
                <a:latin typeface="Trebuchet MS" panose="020B0703020202090204" pitchFamily="34" charset="0"/>
                <a:cs typeface="Arial"/>
              </a:rPr>
              <a:t>ΒΗΜΑ 2</a:t>
            </a:r>
            <a:endParaRPr sz="650" dirty="0">
              <a:latin typeface="Trebuchet MS" panose="020B0703020202090204" pitchFamily="34" charset="0"/>
              <a:cs typeface="Arial"/>
            </a:endParaRPr>
          </a:p>
        </p:txBody>
      </p:sp>
      <p:sp>
        <p:nvSpPr>
          <p:cNvPr id="25" name="object 25"/>
          <p:cNvSpPr txBox="1"/>
          <p:nvPr/>
        </p:nvSpPr>
        <p:spPr>
          <a:xfrm>
            <a:off x="13973111" y="9962543"/>
            <a:ext cx="794385" cy="196208"/>
          </a:xfrm>
          <a:prstGeom prst="rect">
            <a:avLst/>
          </a:prstGeom>
        </p:spPr>
        <p:txBody>
          <a:bodyPr vert="horz" wrap="square" lIns="0" tIns="11430" rIns="0" bIns="0" rtlCol="0">
            <a:spAutoFit/>
          </a:bodyPr>
          <a:lstStyle/>
          <a:p>
            <a:pPr marL="38100">
              <a:lnSpc>
                <a:spcPct val="100000"/>
              </a:lnSpc>
              <a:spcBef>
                <a:spcPts val="90"/>
              </a:spcBef>
            </a:pPr>
            <a:r>
              <a:rPr sz="1200">
                <a:solidFill>
                  <a:srgbClr val="662483"/>
                </a:solidFill>
                <a:latin typeface="Trebuchet MS" panose="020B0703020202090204" pitchFamily="34" charset="0"/>
                <a:cs typeface="Arial"/>
              </a:rPr>
              <a:t>MELASYL</a:t>
            </a:r>
            <a:r>
              <a:rPr sz="675" baseline="61728">
                <a:solidFill>
                  <a:srgbClr val="662483"/>
                </a:solidFill>
                <a:latin typeface="Trebuchet MS" panose="020B0703020202090204" pitchFamily="34" charset="0"/>
                <a:cs typeface="Arial"/>
              </a:rPr>
              <a:t>TM</a:t>
            </a:r>
            <a:endParaRPr sz="675" baseline="61728">
              <a:latin typeface="Trebuchet MS" panose="020B0703020202090204" pitchFamily="34" charset="0"/>
              <a:cs typeface="Arial"/>
            </a:endParaRPr>
          </a:p>
        </p:txBody>
      </p:sp>
      <p:grpSp>
        <p:nvGrpSpPr>
          <p:cNvPr id="26" name="object 26"/>
          <p:cNvGrpSpPr/>
          <p:nvPr/>
        </p:nvGrpSpPr>
        <p:grpSpPr>
          <a:xfrm>
            <a:off x="13758278" y="9953015"/>
            <a:ext cx="235585" cy="269875"/>
            <a:chOff x="13758278" y="9953015"/>
            <a:chExt cx="235585" cy="269875"/>
          </a:xfrm>
        </p:grpSpPr>
        <p:pic>
          <p:nvPicPr>
            <p:cNvPr id="27" name="object 27"/>
            <p:cNvPicPr/>
            <p:nvPr/>
          </p:nvPicPr>
          <p:blipFill>
            <a:blip r:embed="rId6" cstate="print"/>
            <a:stretch>
              <a:fillRect/>
            </a:stretch>
          </p:blipFill>
          <p:spPr>
            <a:xfrm>
              <a:off x="13758278" y="9953015"/>
              <a:ext cx="235428" cy="269408"/>
            </a:xfrm>
            <a:prstGeom prst="rect">
              <a:avLst/>
            </a:prstGeom>
          </p:spPr>
        </p:pic>
        <p:pic>
          <p:nvPicPr>
            <p:cNvPr id="28" name="object 28"/>
            <p:cNvPicPr/>
            <p:nvPr/>
          </p:nvPicPr>
          <p:blipFill>
            <a:blip r:embed="rId7" cstate="print"/>
            <a:stretch>
              <a:fillRect/>
            </a:stretch>
          </p:blipFill>
          <p:spPr>
            <a:xfrm>
              <a:off x="13807253" y="9989366"/>
              <a:ext cx="91414" cy="91427"/>
            </a:xfrm>
            <a:prstGeom prst="rect">
              <a:avLst/>
            </a:prstGeom>
          </p:spPr>
        </p:pic>
      </p:grpSp>
      <p:grpSp>
        <p:nvGrpSpPr>
          <p:cNvPr id="8" name="object 19">
            <a:extLst>
              <a:ext uri="{FF2B5EF4-FFF2-40B4-BE49-F238E27FC236}">
                <a16:creationId xmlns:a16="http://schemas.microsoft.com/office/drawing/2014/main" id="{C4FEEAE2-1ABC-6053-620F-34ED80866734}"/>
              </a:ext>
            </a:extLst>
          </p:cNvPr>
          <p:cNvGrpSpPr/>
          <p:nvPr/>
        </p:nvGrpSpPr>
        <p:grpSpPr>
          <a:xfrm>
            <a:off x="4479316" y="7708809"/>
            <a:ext cx="200660" cy="200660"/>
            <a:chOff x="5164753" y="7599602"/>
            <a:chExt cx="200660" cy="200660"/>
          </a:xfrm>
        </p:grpSpPr>
        <p:sp>
          <p:nvSpPr>
            <p:cNvPr id="10" name="object 20">
              <a:extLst>
                <a:ext uri="{FF2B5EF4-FFF2-40B4-BE49-F238E27FC236}">
                  <a16:creationId xmlns:a16="http://schemas.microsoft.com/office/drawing/2014/main" id="{4C5CC21C-07C0-A606-83AD-839F4BDE41AD}"/>
                </a:ext>
              </a:extLst>
            </p:cNvPr>
            <p:cNvSpPr/>
            <p:nvPr/>
          </p:nvSpPr>
          <p:spPr>
            <a:xfrm>
              <a:off x="5264999" y="7599602"/>
              <a:ext cx="0" cy="200660"/>
            </a:xfrm>
            <a:custGeom>
              <a:avLst/>
              <a:gdLst/>
              <a:ahLst/>
              <a:cxnLst/>
              <a:rect l="l" t="t" r="r" b="b"/>
              <a:pathLst>
                <a:path h="200659">
                  <a:moveTo>
                    <a:pt x="0" y="0"/>
                  </a:moveTo>
                  <a:lnTo>
                    <a:pt x="0" y="200482"/>
                  </a:lnTo>
                </a:path>
              </a:pathLst>
            </a:custGeom>
            <a:ln w="9423">
              <a:solidFill>
                <a:srgbClr val="020203"/>
              </a:solidFill>
            </a:ln>
          </p:spPr>
          <p:txBody>
            <a:bodyPr wrap="square" lIns="0" tIns="0" rIns="0" bIns="0" rtlCol="0"/>
            <a:lstStyle/>
            <a:p>
              <a:endParaRPr>
                <a:latin typeface="Trebuchet MS" panose="020B0703020202090204" pitchFamily="34" charset="0"/>
              </a:endParaRPr>
            </a:p>
          </p:txBody>
        </p:sp>
        <p:sp>
          <p:nvSpPr>
            <p:cNvPr id="11" name="object 21">
              <a:extLst>
                <a:ext uri="{FF2B5EF4-FFF2-40B4-BE49-F238E27FC236}">
                  <a16:creationId xmlns:a16="http://schemas.microsoft.com/office/drawing/2014/main" id="{C46FF420-93DD-32AE-5881-BCDE57B3F52A}"/>
                </a:ext>
              </a:extLst>
            </p:cNvPr>
            <p:cNvSpPr/>
            <p:nvPr/>
          </p:nvSpPr>
          <p:spPr>
            <a:xfrm>
              <a:off x="5164753" y="7699841"/>
              <a:ext cx="200660" cy="0"/>
            </a:xfrm>
            <a:custGeom>
              <a:avLst/>
              <a:gdLst/>
              <a:ahLst/>
              <a:cxnLst/>
              <a:rect l="l" t="t" r="r" b="b"/>
              <a:pathLst>
                <a:path w="200660">
                  <a:moveTo>
                    <a:pt x="200482" y="0"/>
                  </a:moveTo>
                  <a:lnTo>
                    <a:pt x="0" y="0"/>
                  </a:lnTo>
                </a:path>
              </a:pathLst>
            </a:custGeom>
            <a:ln w="9423">
              <a:solidFill>
                <a:srgbClr val="020203"/>
              </a:solidFill>
            </a:ln>
          </p:spPr>
          <p:txBody>
            <a:bodyPr wrap="square" lIns="0" tIns="0" rIns="0" bIns="0" rtlCol="0"/>
            <a:lstStyle/>
            <a:p>
              <a:endParaRPr>
                <a:latin typeface="Trebuchet MS" panose="020B0703020202090204" pitchFamily="34" charset="0"/>
              </a:endParaRPr>
            </a:p>
          </p:txBody>
        </p:sp>
      </p:grpSp>
      <p:sp>
        <p:nvSpPr>
          <p:cNvPr id="12" name="object 18">
            <a:extLst>
              <a:ext uri="{FF2B5EF4-FFF2-40B4-BE49-F238E27FC236}">
                <a16:creationId xmlns:a16="http://schemas.microsoft.com/office/drawing/2014/main" id="{A0901D23-FBD3-C805-ACAF-956D2445D30F}"/>
              </a:ext>
            </a:extLst>
          </p:cNvPr>
          <p:cNvSpPr txBox="1"/>
          <p:nvPr/>
        </p:nvSpPr>
        <p:spPr>
          <a:xfrm>
            <a:off x="2948134" y="8616700"/>
            <a:ext cx="1430020" cy="208199"/>
          </a:xfrm>
          <a:prstGeom prst="rect">
            <a:avLst/>
          </a:prstGeom>
        </p:spPr>
        <p:txBody>
          <a:bodyPr vert="horz" wrap="square" lIns="0" tIns="12065" rIns="0" bIns="0" rtlCol="0">
            <a:spAutoFit/>
          </a:bodyPr>
          <a:lstStyle/>
          <a:p>
            <a:pPr marL="4763" marR="5080" algn="ctr">
              <a:lnSpc>
                <a:spcPct val="101499"/>
              </a:lnSpc>
              <a:spcBef>
                <a:spcPts val="95"/>
              </a:spcBef>
            </a:pPr>
            <a:r>
              <a:rPr lang="el-GR" sz="650" dirty="0">
                <a:latin typeface="Trebuchet MS" panose="020B0703020202090204" pitchFamily="34" charset="0"/>
                <a:cs typeface="Arial"/>
              </a:rPr>
              <a:t>Συνδυάστε με τη</a:t>
            </a:r>
            <a:r>
              <a:rPr lang="en-US" sz="650" dirty="0">
                <a:latin typeface="Trebuchet MS" panose="020B0703020202090204" pitchFamily="34" charset="0"/>
                <a:cs typeface="Arial"/>
              </a:rPr>
              <a:t> </a:t>
            </a:r>
            <a:r>
              <a:rPr lang="el-GR" sz="650" dirty="0">
                <a:latin typeface="Trebuchet MS" panose="020B0703020202090204" pitchFamily="34" charset="0"/>
                <a:cs typeface="Arial"/>
              </a:rPr>
              <a:t>νέα κρέμα </a:t>
            </a:r>
            <a:r>
              <a:rPr lang="en-US" sz="650" b="1" dirty="0">
                <a:latin typeface="Trebuchet MS" panose="020B0703020202090204" pitchFamily="34" charset="0"/>
                <a:cs typeface="Arial"/>
              </a:rPr>
              <a:t>Mela B3 SPF30</a:t>
            </a:r>
            <a:endParaRPr sz="650" b="1" dirty="0">
              <a:latin typeface="Trebuchet MS" panose="020B0703020202090204" pitchFamily="34" charset="0"/>
              <a:cs typeface="Arial"/>
            </a:endParaRPr>
          </a:p>
        </p:txBody>
      </p:sp>
      <p:sp>
        <p:nvSpPr>
          <p:cNvPr id="16" name="object 17">
            <a:extLst>
              <a:ext uri="{FF2B5EF4-FFF2-40B4-BE49-F238E27FC236}">
                <a16:creationId xmlns:a16="http://schemas.microsoft.com/office/drawing/2014/main" id="{F9307112-97A6-E5B6-8461-C3ECF325F12D}"/>
              </a:ext>
            </a:extLst>
          </p:cNvPr>
          <p:cNvSpPr/>
          <p:nvPr/>
        </p:nvSpPr>
        <p:spPr>
          <a:xfrm>
            <a:off x="3708937" y="8884545"/>
            <a:ext cx="0" cy="200660"/>
          </a:xfrm>
          <a:custGeom>
            <a:avLst/>
            <a:gdLst/>
            <a:ahLst/>
            <a:cxnLst/>
            <a:rect l="l" t="t" r="r" b="b"/>
            <a:pathLst>
              <a:path h="200659">
                <a:moveTo>
                  <a:pt x="0" y="0"/>
                </a:moveTo>
                <a:lnTo>
                  <a:pt x="0" y="200482"/>
                </a:lnTo>
              </a:path>
            </a:pathLst>
          </a:custGeom>
          <a:ln w="9423">
            <a:solidFill>
              <a:srgbClr val="020203"/>
            </a:solidFill>
          </a:ln>
        </p:spPr>
        <p:txBody>
          <a:bodyPr wrap="square" lIns="0" tIns="0" rIns="0" bIns="0" rtlCol="0"/>
          <a:lstStyle/>
          <a:p>
            <a:endParaRPr>
              <a:latin typeface="Trebuchet MS" panose="020B0703020202090204" pitchFamily="34" charset="0"/>
            </a:endParaRPr>
          </a:p>
        </p:txBody>
      </p:sp>
      <p:pic>
        <p:nvPicPr>
          <p:cNvPr id="33" name="Picture 32">
            <a:extLst>
              <a:ext uri="{FF2B5EF4-FFF2-40B4-BE49-F238E27FC236}">
                <a16:creationId xmlns:a16="http://schemas.microsoft.com/office/drawing/2014/main" id="{DA3F0DAE-C1B6-E480-3747-549888146025}"/>
              </a:ext>
            </a:extLst>
          </p:cNvPr>
          <p:cNvPicPr>
            <a:picLocks noChangeAspect="1"/>
          </p:cNvPicPr>
          <p:nvPr/>
        </p:nvPicPr>
        <p:blipFill>
          <a:blip r:embed="rId8"/>
          <a:stretch>
            <a:fillRect/>
          </a:stretch>
        </p:blipFill>
        <p:spPr>
          <a:xfrm>
            <a:off x="3255785" y="5859027"/>
            <a:ext cx="906303" cy="2698027"/>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9AA5F89321EF47B06CFACFB32B8FEF" ma:contentTypeVersion="18" ma:contentTypeDescription="Crée un document." ma:contentTypeScope="" ma:versionID="46316db9f094aa53c6486b6944fb4bc3">
  <xsd:schema xmlns:xsd="http://www.w3.org/2001/XMLSchema" xmlns:xs="http://www.w3.org/2001/XMLSchema" xmlns:p="http://schemas.microsoft.com/office/2006/metadata/properties" xmlns:ns2="fd14bae5-c034-470d-965f-5ad14afa15c7" xmlns:ns3="82fdef32-44eb-449b-ad4d-9ed76f614146" targetNamespace="http://schemas.microsoft.com/office/2006/metadata/properties" ma:root="true" ma:fieldsID="d99e1998c17097b8fdda68d90ce14558" ns2:_="" ns3:_="">
    <xsd:import namespace="fd14bae5-c034-470d-965f-5ad14afa15c7"/>
    <xsd:import namespace="82fdef32-44eb-449b-ad4d-9ed76f6141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4bae5-c034-470d-965f-5ad14afa15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95695907-6fe8-4d6a-bae9-9d62cd25b83c" ma:termSetId="09814cd3-568e-fe90-9814-8d621ff8fb84" ma:anchorId="fba54fb3-c3e1-fe81-a776-ca4b69148c4d" ma:open="true" ma:isKeyword="false">
      <xsd:complexType>
        <xsd:sequence>
          <xsd:element ref="pc:Terms" minOccurs="0" maxOccurs="1"/>
        </xsd:sequence>
      </xsd:complex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fdef32-44eb-449b-ad4d-9ed76f61414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b24d05a6-b858-4480-88f2-6c30a1ee1ebb}" ma:internalName="TaxCatchAll" ma:showField="CatchAllData" ma:web="82fdef32-44eb-449b-ad4d-9ed76f6141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2fdef32-44eb-449b-ad4d-9ed76f614146" xsi:nil="true"/>
    <lcf76f155ced4ddcb4097134ff3c332f xmlns="fd14bae5-c034-470d-965f-5ad14afa15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6974DAA-EC6A-445E-B892-5B7D73EB08D0}">
  <ds:schemaRefs>
    <ds:schemaRef ds:uri="82fdef32-44eb-449b-ad4d-9ed76f614146"/>
    <ds:schemaRef ds:uri="fd14bae5-c034-470d-965f-5ad14afa15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C98C36-4399-4C0B-9EA6-E856A4CF43C0}">
  <ds:schemaRefs>
    <ds:schemaRef ds:uri="http://schemas.microsoft.com/sharepoint/v3/contenttype/forms"/>
  </ds:schemaRefs>
</ds:datastoreItem>
</file>

<file path=customXml/itemProps3.xml><?xml version="1.0" encoding="utf-8"?>
<ds:datastoreItem xmlns:ds="http://schemas.openxmlformats.org/officeDocument/2006/customXml" ds:itemID="{48D159F6-B49D-490B-984F-BCEC7AF6A26D}">
  <ds:schemaRefs>
    <ds:schemaRef ds:uri="http://schemas.microsoft.com/office/2006/metadata/properties"/>
    <ds:schemaRef ds:uri="http://schemas.microsoft.com/office/infopath/2007/PartnerControls"/>
    <ds:schemaRef ds:uri="http://purl.org/dc/terms/"/>
    <ds:schemaRef ds:uri="http://purl.org/dc/dcmitype/"/>
    <ds:schemaRef ds:uri="82fdef32-44eb-449b-ad4d-9ed76f614146"/>
    <ds:schemaRef ds:uri="http://www.w3.org/XML/1998/namespace"/>
    <ds:schemaRef ds:uri="http://schemas.microsoft.com/office/2006/documentManagement/types"/>
    <ds:schemaRef ds:uri="http://schemas.openxmlformats.org/package/2006/metadata/core-properties"/>
    <ds:schemaRef ds:uri="fd14bae5-c034-470d-965f-5ad14afa15c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0</TotalTime>
  <Words>3875</Words>
  <Application>Microsoft Office PowerPoint</Application>
  <PresentationFormat>Προσαρμογή</PresentationFormat>
  <Paragraphs>264</Paragraphs>
  <Slides>10</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10</vt:i4>
      </vt:variant>
    </vt:vector>
  </HeadingPairs>
  <TitlesOfParts>
    <vt:vector size="15" baseType="lpstr">
      <vt:lpstr>Arial</vt:lpstr>
      <vt:lpstr>Arial</vt:lpstr>
      <vt:lpstr>Calibri</vt:lpstr>
      <vt:lpstr>Trebuchet MS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ΕΡΩΤΗΣΕΙΣ ΓΙΑ ΤΗΝ</vt:lpstr>
      <vt:lpstr>Παρουσίαση του PowerPoint</vt:lpstr>
      <vt:lpstr>Παρουσίαση του PowerPoint</vt:lpstr>
      <vt:lpstr>ΜΙΑ ΡΟΥΤΙΝΑ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spirou 3</dc:creator>
  <cp:lastModifiedBy>SpirouEditions</cp:lastModifiedBy>
  <cp:revision>8</cp:revision>
  <dcterms:created xsi:type="dcterms:W3CDTF">2024-01-11T11:55:57Z</dcterms:created>
  <dcterms:modified xsi:type="dcterms:W3CDTF">2024-05-24T09:25:26Z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2023-11-16T00:00:00Z</vt:filetime>
  </property>
  <property fmtid="{D5CDD505-2E9C-101B-9397-08002B2CF9AE}" pid="3" name="Creator">
    <vt:lpwstr>Adobe InDesign 19.0 (Windows)</vt:lpwstr>
  </property>
  <property fmtid="{D5CDD505-2E9C-101B-9397-08002B2CF9AE}" pid="4" name="LastSaved">
    <vt:filetime>2024-01-11T00:00:00Z</vt:filetime>
  </property>
  <property fmtid="{D5CDD505-2E9C-101B-9397-08002B2CF9AE}" pid="5" name="Producer">
    <vt:lpwstr>Adobe PDF Library 17.0</vt:lpwstr>
  </property>
  <property fmtid="{D5CDD505-2E9C-101B-9397-08002B2CF9AE}" pid="6" name="MSIP_Label_f43b7177-c66c-4b22-a350-7ee86f9a1e74_Enabled">
    <vt:lpwstr>true</vt:lpwstr>
  </property>
  <property fmtid="{D5CDD505-2E9C-101B-9397-08002B2CF9AE}" pid="7" name="MSIP_Label_f43b7177-c66c-4b22-a350-7ee86f9a1e74_SetDate">
    <vt:lpwstr>2024-01-22T10:25:31Z</vt:lpwstr>
  </property>
  <property fmtid="{D5CDD505-2E9C-101B-9397-08002B2CF9AE}" pid="8" name="MSIP_Label_f43b7177-c66c-4b22-a350-7ee86f9a1e74_Method">
    <vt:lpwstr>Standard</vt:lpwstr>
  </property>
  <property fmtid="{D5CDD505-2E9C-101B-9397-08002B2CF9AE}" pid="9" name="MSIP_Label_f43b7177-c66c-4b22-a350-7ee86f9a1e74_Name">
    <vt:lpwstr>C1_Internal use</vt:lpwstr>
  </property>
  <property fmtid="{D5CDD505-2E9C-101B-9397-08002B2CF9AE}" pid="10" name="MSIP_Label_f43b7177-c66c-4b22-a350-7ee86f9a1e74_SiteId">
    <vt:lpwstr>e4e1abd9-eac7-4a71-ab52-da5c998aa7ba</vt:lpwstr>
  </property>
  <property fmtid="{D5CDD505-2E9C-101B-9397-08002B2CF9AE}" pid="11" name="MSIP_Label_f43b7177-c66c-4b22-a350-7ee86f9a1e74_ActionId">
    <vt:lpwstr>25b477a6-9443-40a3-a77c-557a4650431b</vt:lpwstr>
  </property>
  <property fmtid="{D5CDD505-2E9C-101B-9397-08002B2CF9AE}" pid="12" name="MSIP_Label_f43b7177-c66c-4b22-a350-7ee86f9a1e74_ContentBits">
    <vt:lpwstr>2</vt:lpwstr>
  </property>
  <property fmtid="{D5CDD505-2E9C-101B-9397-08002B2CF9AE}" pid="13" name="ClassificationContentMarkingFooterLocations">
    <vt:lpwstr>Office Theme:8</vt:lpwstr>
  </property>
  <property fmtid="{D5CDD505-2E9C-101B-9397-08002B2CF9AE}" pid="14" name="ClassificationContentMarkingFooterText">
    <vt:lpwstr>C1 - Internal use</vt:lpwstr>
  </property>
  <property fmtid="{D5CDD505-2E9C-101B-9397-08002B2CF9AE}" pid="15" name="ContentTypeId">
    <vt:lpwstr>0x010100299AA5F89321EF47B06CFACFB32B8FEF</vt:lpwstr>
  </property>
</Properties>
</file>